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5"/>
  </p:notesMasterIdLst>
  <p:handoutMasterIdLst>
    <p:handoutMasterId r:id="rId46"/>
  </p:handoutMasterIdLst>
  <p:sldIdLst>
    <p:sldId id="301" r:id="rId3"/>
    <p:sldId id="306"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05" r:id="rId4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364" autoAdjust="0"/>
  </p:normalViewPr>
  <p:slideViewPr>
    <p:cSldViewPr snapToGrid="0" snapToObjects="1">
      <p:cViewPr varScale="1">
        <p:scale>
          <a:sx n="70" d="100"/>
          <a:sy n="70" d="100"/>
        </p:scale>
        <p:origin x="1164" y="60"/>
      </p:cViewPr>
      <p:guideLst>
        <p:guide orient="horz" pos="2160"/>
        <p:guide pos="2880"/>
      </p:guideLst>
    </p:cSldViewPr>
  </p:slideViewPr>
  <p:outlineViewPr>
    <p:cViewPr>
      <p:scale>
        <a:sx n="33" d="100"/>
        <a:sy n="33" d="100"/>
      </p:scale>
      <p:origin x="0" y="-274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284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10.14, Page 693</a:t>
            </a:r>
          </a:p>
          <a:p>
            <a:pPr lvl="0" defTabSz="914400"/>
            <a:r>
              <a:rPr lang="en-US">
                <a:solidFill>
                  <a:prstClr val="black"/>
                </a:solidFill>
                <a:ea typeface="+mn-ea"/>
                <a:cs typeface="+mn-cs"/>
              </a:rPr>
              <a:t>Online video games now engage the largest number of people and generate the largest online revenue, followed by online TV and movies.</a:t>
            </a:r>
          </a:p>
          <a:p>
            <a:pPr lvl="0" defTabSz="914400"/>
            <a:r>
              <a:rPr lang="en-US">
                <a:solidFill>
                  <a:prstClr val="black"/>
                </a:solidFill>
                <a:ea typeface="+mn-ea"/>
                <a:cs typeface="+mn-cs"/>
              </a:rPr>
              <a:t>SOURCES: Based on data from industry sources; authors’ estimates.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4026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10.16, Page 699</a:t>
            </a:r>
          </a:p>
          <a:p>
            <a:pPr lvl="0" defTabSz="914400"/>
            <a:r>
              <a:rPr lang="en-US">
                <a:solidFill>
                  <a:prstClr val="black"/>
                </a:solidFill>
                <a:ea typeface="+mn-ea"/>
                <a:cs typeface="+mn-cs"/>
              </a:rPr>
              <a:t>Apple dominates downloading and purchasing of movies, while Netflix leads in streaming movies and TV shows.</a:t>
            </a:r>
          </a:p>
          <a:p>
            <a:pPr lvl="0" defTabSz="914400"/>
            <a:r>
              <a:rPr lang="en-US">
                <a:solidFill>
                  <a:prstClr val="black"/>
                </a:solidFill>
                <a:ea typeface="+mn-ea"/>
                <a:cs typeface="+mn-cs"/>
              </a:rPr>
              <a:t>SOURCES: Based on data from industry sources, authors’ estimates.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7381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10.17, Page 704</a:t>
            </a:r>
          </a:p>
          <a:p>
            <a:pPr lvl="0" defTabSz="914400"/>
            <a:r>
              <a:rPr lang="en-US">
                <a:solidFill>
                  <a:prstClr val="black"/>
                </a:solidFill>
                <a:ea typeface="+mn-ea"/>
                <a:cs typeface="+mn-cs"/>
              </a:rPr>
              <a:t>Music industry revenues have fallen by 50% since 2000, and have only recently stabilized at around $7.8 billion, up around 6% for the first time in eight years. Digital music now makes up about 78% of all music revenues.</a:t>
            </a:r>
          </a:p>
          <a:p>
            <a:pPr lvl="0" defTabSz="914400"/>
            <a:endParaRPr lang="en-US">
              <a:solidFill>
                <a:prstClr val="black"/>
              </a:solidFill>
              <a:ea typeface="+mn-ea"/>
              <a:cs typeface="+mn-cs"/>
            </a:endParaRPr>
          </a:p>
          <a:p>
            <a:pPr lvl="0" defTabSz="914400"/>
            <a:r>
              <a:rPr lang="en-US">
                <a:solidFill>
                  <a:prstClr val="black"/>
                </a:solidFill>
                <a:ea typeface="+mn-ea"/>
                <a:cs typeface="+mn-cs"/>
              </a:rPr>
              <a:t>SOURCES: Based on data from RIAA, 2017, 2016, 2015.</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7602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10.20, Page 709.</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1641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30000"/>
              </a:spcBef>
              <a:spcAft>
                <a:spcPct val="0"/>
              </a:spcAft>
              <a:defRPr/>
            </a:pPr>
            <a:r>
              <a:rPr lang="en-US">
                <a:solidFill>
                  <a:prstClr val="black"/>
                </a:solidFill>
                <a:ea typeface="+mn-ea"/>
                <a:cs typeface="+mn-cs"/>
              </a:rPr>
              <a:t>Slide 2 is list of textbook LO numbers and statements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7304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10.1, Page </a:t>
            </a:r>
            <a:r>
              <a:rPr lang="en-US" dirty="0" smtClean="0">
                <a:solidFill>
                  <a:prstClr val="black"/>
                </a:solidFill>
                <a:ea typeface="+mn-ea"/>
                <a:cs typeface="+mn-cs"/>
              </a:rPr>
              <a:t>661</a:t>
            </a:r>
            <a:r>
              <a:rPr lang="en-US" dirty="0">
                <a:solidFill>
                  <a:prstClr val="black"/>
                </a:solidFill>
                <a:ea typeface="+mn-ea"/>
                <a:cs typeface="+mn-cs"/>
              </a:rPr>
              <a:t>.</a:t>
            </a:r>
          </a:p>
          <a:p>
            <a:pPr lvl="0" defTabSz="914400"/>
            <a:r>
              <a:rPr lang="en-US" dirty="0">
                <a:solidFill>
                  <a:prstClr val="black"/>
                </a:solidFill>
                <a:ea typeface="+mn-ea"/>
                <a:cs typeface="+mn-cs"/>
              </a:rPr>
              <a:t>Americans spends around 4,400 hours annually on various types of media. People spend 30% more time on the Internet than they do watching TV.</a:t>
            </a:r>
          </a:p>
          <a:p>
            <a:pPr lvl="0" defTabSz="914400"/>
            <a:r>
              <a:rPr lang="en-US" dirty="0">
                <a:solidFill>
                  <a:prstClr val="black"/>
                </a:solidFill>
                <a:ea typeface="+mn-ea"/>
                <a:cs typeface="+mn-cs"/>
              </a:rPr>
              <a:t>SOURCES: Based on data from </a:t>
            </a:r>
            <a:r>
              <a:rPr lang="en-US" dirty="0" err="1">
                <a:solidFill>
                  <a:prstClr val="black"/>
                </a:solidFill>
                <a:ea typeface="+mn-ea"/>
                <a:cs typeface="+mn-cs"/>
              </a:rPr>
              <a:t>eMarketer</a:t>
            </a:r>
            <a:r>
              <a:rPr lang="en-US" dirty="0">
                <a:solidFill>
                  <a:prstClr val="black"/>
                </a:solidFill>
                <a:ea typeface="+mn-ea"/>
                <a:cs typeface="+mn-cs"/>
              </a:rPr>
              <a:t>, Inc., 2017a; authors’ estimates.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9570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10.2, Page 665.</a:t>
            </a:r>
          </a:p>
          <a:p>
            <a:pPr lvl="0" defTabSz="914400"/>
            <a:r>
              <a:rPr lang="en-US">
                <a:solidFill>
                  <a:prstClr val="black"/>
                </a:solidFill>
                <a:ea typeface="+mn-ea"/>
                <a:cs typeface="+mn-cs"/>
              </a:rPr>
              <a:t>Traditional media (television, print, and radio) still dominate the entertainment and media market, but Internet media (video, music, and content) is the fastest growing segment.</a:t>
            </a:r>
          </a:p>
          <a:p>
            <a:pPr lvl="0" defTabSz="914400"/>
            <a:r>
              <a:rPr lang="en-US">
                <a:solidFill>
                  <a:prstClr val="black"/>
                </a:solidFill>
                <a:ea typeface="+mn-ea"/>
                <a:cs typeface="+mn-cs"/>
              </a:rPr>
              <a:t>SOURCES: Based on data from industry sources; authors’ estimates.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883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10.3, Page 647</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534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10.5, Page 671.</a:t>
            </a:r>
          </a:p>
          <a:p>
            <a:pPr lvl="0" defTabSz="914400"/>
            <a:r>
              <a:rPr lang="en-US">
                <a:solidFill>
                  <a:prstClr val="black"/>
                </a:solidFill>
                <a:ea typeface="+mn-ea"/>
                <a:cs typeface="+mn-cs"/>
              </a:rPr>
              <a:t>The Internet is making it possible for publishers and writers to transform the standard “book” into a new form that integrates features of both text and the Internet, and also transforms the content of the book itself.</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978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10.6, Page 673.</a:t>
            </a:r>
          </a:p>
          <a:p>
            <a:pPr lvl="0" defTabSz="914400"/>
            <a:r>
              <a:rPr lang="en-US">
                <a:solidFill>
                  <a:prstClr val="black"/>
                </a:solidFill>
                <a:ea typeface="+mn-ea"/>
                <a:cs typeface="+mn-cs"/>
              </a:rPr>
              <a:t>Newspaper ad revenues have declined by 50% since 1980. As a percentage of total revenues, circulation subscription revenues have become more important. Digital is a small source of revenue but growing up until recently.</a:t>
            </a:r>
          </a:p>
          <a:p>
            <a:pPr lvl="0" defTabSz="914400"/>
            <a:r>
              <a:rPr lang="en-US">
                <a:solidFill>
                  <a:prstClr val="black"/>
                </a:solidFill>
                <a:ea typeface="+mn-ea"/>
                <a:cs typeface="+mn-cs"/>
              </a:rPr>
              <a:t>SOURCES: Based on data from Newspaper Association of America, 2016; Pew Research Center, 2016.</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5627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a:t>
            </a:r>
            <a:r>
              <a:rPr lang="en-US" dirty="0" smtClean="0">
                <a:solidFill>
                  <a:prstClr val="black"/>
                </a:solidFill>
                <a:ea typeface="+mn-ea"/>
                <a:cs typeface="+mn-cs"/>
              </a:rPr>
              <a:t>10.7</a:t>
            </a:r>
            <a:r>
              <a:rPr lang="en-US" dirty="0">
                <a:solidFill>
                  <a:prstClr val="black"/>
                </a:solidFill>
                <a:ea typeface="+mn-ea"/>
                <a:cs typeface="+mn-cs"/>
              </a:rPr>
              <a:t>, Page 675.</a:t>
            </a:r>
          </a:p>
          <a:p>
            <a:pPr lvl="0" defTabSz="914400">
              <a:defRPr/>
            </a:pPr>
            <a:r>
              <a:rPr lang="en-US" dirty="0">
                <a:solidFill>
                  <a:prstClr val="black"/>
                </a:solidFill>
                <a:ea typeface="+mn-ea"/>
                <a:cs typeface="+mn-cs"/>
              </a:rPr>
              <a:t>Newspapers have gone through three different business models as they adapt to the Internet.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0982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10.13, Page 687</a:t>
            </a:r>
          </a:p>
          <a:p>
            <a:pPr lvl="0" defTabSz="914400"/>
            <a:r>
              <a:rPr lang="en-US">
                <a:solidFill>
                  <a:prstClr val="black"/>
                </a:solidFill>
                <a:ea typeface="+mn-ea"/>
                <a:cs typeface="+mn-cs"/>
              </a:rPr>
              <a:t>This figure shows the total revenues and the percentage that e-books sales constitute of total trade book sales revenues, as well as the change in the growth of revenues. As the graph shows, growth in e-book revenues has slowed significantly since 2013.</a:t>
            </a:r>
          </a:p>
          <a:p>
            <a:pPr lvl="0" defTabSz="914400"/>
            <a:r>
              <a:rPr lang="en-US">
                <a:solidFill>
                  <a:prstClr val="black"/>
                </a:solidFill>
                <a:ea typeface="+mn-ea"/>
                <a:cs typeface="+mn-cs"/>
              </a:rPr>
              <a:t>SOURCES: Based on data from AAP, 2017; authors’ estimates.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357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3" hasCustomPrompt="1"/>
          </p:nvPr>
        </p:nvSpPr>
        <p:spPr>
          <a:xfrm>
            <a:off x="2670048" y="6449931"/>
            <a:ext cx="6089854" cy="231285"/>
          </a:xfrm>
        </p:spPr>
        <p:txBody>
          <a:bodyPr anchor="ctr"/>
          <a:lstStyle>
            <a:lvl1pPr marL="101600" indent="0">
              <a:buNone/>
              <a:defRPr/>
            </a:lvl1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4"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95804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3715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502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3536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7844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220183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55109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199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089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901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4727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015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319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4552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6026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218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496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587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701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7915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705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983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18795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95113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0009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58">
            <a:alphaModFix/>
          </a:blip>
          <a:srcRect/>
          <a:stretch/>
        </p:blipFill>
        <p:spPr>
          <a:xfrm>
            <a:off x="443972" y="6429709"/>
            <a:ext cx="917999" cy="279914"/>
          </a:xfrm>
          <a:prstGeom prst="rect">
            <a:avLst/>
          </a:prstGeom>
          <a:noFill/>
          <a:ln>
            <a:noFill/>
          </a:ln>
        </p:spPr>
      </p:pic>
      <p:sp>
        <p:nvSpPr>
          <p:cNvPr id="17"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6"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userDrawn="1"/>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71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
          <p:cNvSpPr>
            <a:spLocks noGrp="1"/>
          </p:cNvSpPr>
          <p:nvPr>
            <p:ph type="title"/>
          </p:nvPr>
        </p:nvSpPr>
        <p:spPr>
          <a:xfrm>
            <a:off x="457199" y="216000"/>
            <a:ext cx="8229600" cy="1098000"/>
          </a:xfrm>
        </p:spPr>
        <p:txBody>
          <a:bodyPr anchor="b"/>
          <a:lstStyle/>
          <a:p>
            <a:r>
              <a:rPr lang="en-US" dirty="0" smtClean="0"/>
              <a:t>E-Commerce 2018: Business. Technology. Society</a:t>
            </a:r>
            <a:endParaRPr lang="en-US" dirty="0"/>
          </a:p>
        </p:txBody>
      </p:sp>
      <p:sp>
        <p:nvSpPr>
          <p:cNvPr id="3" name="Text Placeholder 2"/>
          <p:cNvSpPr>
            <a:spLocks noGrp="1"/>
          </p:cNvSpPr>
          <p:nvPr>
            <p:ph type="body" idx="1"/>
          </p:nvPr>
        </p:nvSpPr>
        <p:spPr>
          <a:xfrm>
            <a:off x="457200" y="1452647"/>
            <a:ext cx="8229599" cy="374286"/>
          </a:xfrm>
        </p:spPr>
        <p:txBody>
          <a:bodyPr/>
          <a:lstStyle/>
          <a:p>
            <a:pPr eaLnBrk="1" hangingPunct="1">
              <a:spcBef>
                <a:spcPct val="0"/>
              </a:spcBef>
              <a:defRPr/>
            </a:pPr>
            <a:r>
              <a:rPr lang="en-US" altLang="en-US" dirty="0" smtClean="0">
                <a:latin typeface="+mn-lt"/>
              </a:rPr>
              <a:t>Fourteenth </a:t>
            </a:r>
            <a:r>
              <a:rPr lang="en-US" altLang="en-US"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10</a:t>
            </a:r>
            <a:endParaRPr lang="en-US" b="1" dirty="0">
              <a:latin typeface="+mn-lt"/>
            </a:endParaRPr>
          </a:p>
        </p:txBody>
      </p:sp>
      <p:sp>
        <p:nvSpPr>
          <p:cNvPr id="5" name="Text Placeholder 4"/>
          <p:cNvSpPr>
            <a:spLocks noGrp="1"/>
          </p:cNvSpPr>
          <p:nvPr>
            <p:ph type="body" idx="3"/>
          </p:nvPr>
        </p:nvSpPr>
        <p:spPr>
          <a:xfrm>
            <a:off x="4876800" y="3143957"/>
            <a:ext cx="3657600" cy="1496282"/>
          </a:xfrm>
        </p:spPr>
        <p:txBody>
          <a:bodyPr/>
          <a:lstStyle/>
          <a:p>
            <a:pPr algn="ctr">
              <a:defRPr/>
            </a:pPr>
            <a:r>
              <a:rPr lang="en-US" altLang="en-US" dirty="0">
                <a:latin typeface="+mn-lt"/>
              </a:rPr>
              <a:t>Online Content and Media</a:t>
            </a:r>
          </a:p>
        </p:txBody>
      </p:sp>
      <p:pic>
        <p:nvPicPr>
          <p:cNvPr id="8" name="Picture 7" descr="Front Cover: E-Commerce 2018: Business. Technology. Society Fourteenth Edition by Laudon and Traver."/>
          <p:cNvPicPr>
            <a:picLocks noChangeAspect="1"/>
          </p:cNvPicPr>
          <p:nvPr/>
        </p:nvPicPr>
        <p:blipFill>
          <a:blip r:embed="rId3"/>
          <a:stretch>
            <a:fillRect/>
          </a:stretch>
        </p:blipFill>
        <p:spPr>
          <a:xfrm>
            <a:off x="673293" y="1965581"/>
            <a:ext cx="3506821" cy="436721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2019, </a:t>
            </a:r>
            <a:r>
              <a:rPr lang="en-US" altLang="en-US" sz="12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a:spcBef>
                <a:spcPct val="0"/>
              </a:spcBef>
              <a:buClrTx/>
            </a:pPr>
            <a:r>
              <a:rPr lang="en-US" sz="3200" kern="1200" dirty="0" smtClean="0">
                <a:latin typeface="Times New Roman" panose="02020603050405020304" pitchFamily="18" charset="0"/>
                <a:ea typeface="+mj-ea"/>
                <a:cs typeface="Times New Roman" panose="02020603050405020304" pitchFamily="18" charset="0"/>
              </a:rPr>
              <a:t>Figure </a:t>
            </a:r>
            <a:r>
              <a:rPr lang="en-US" sz="3200" kern="1200" dirty="0" smtClean="0">
                <a:latin typeface="Times New Roman" panose="02020603050405020304" pitchFamily="18" charset="0"/>
                <a:ea typeface="+mj-ea"/>
                <a:cs typeface="Times New Roman" panose="02020603050405020304" pitchFamily="18" charset="0"/>
              </a:rPr>
              <a:t>10.2 </a:t>
            </a:r>
            <a:r>
              <a:rPr lang="en-US" sz="3200" kern="1200" dirty="0" smtClean="0">
                <a:latin typeface="Times New Roman" panose="02020603050405020304" pitchFamily="18" charset="0"/>
                <a:ea typeface="+mj-ea"/>
                <a:cs typeface="Times New Roman" panose="02020603050405020304" pitchFamily="18" charset="0"/>
              </a:rPr>
              <a:t>U.S. Media Revenues by Channel</a:t>
            </a:r>
            <a:endParaRPr lang="en-US" sz="3200" kern="1200" dirty="0">
              <a:latin typeface="Times New Roman" panose="02020603050405020304" pitchFamily="18" charset="0"/>
              <a:ea typeface="+mj-ea"/>
              <a:cs typeface="Times New Roman" panose="02020603050405020304" pitchFamily="18" charset="0"/>
            </a:endParaRPr>
          </a:p>
        </p:txBody>
      </p:sp>
      <p:pic>
        <p:nvPicPr>
          <p:cNvPr id="4" name="Picture 3" descr="A pie chart shows the shares of different channels in total media revenue in the U S. The information is as follows. Television, 28.3 percent. Newspapers, 11.6 percent. Publishing, 10.5 percent. Magazines, 10 percent. Radio, 6 percent. Video Games, 9.8 percent. Motion pictures, 11.8 percent. Internet media, which entails music, video, and apps, 9.2 percent. Recorded music, 2.9 perc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52" y="1722655"/>
            <a:ext cx="7343296" cy="4395332"/>
          </a:xfrm>
          <a:prstGeom prst="rect">
            <a:avLst/>
          </a:prstGeom>
        </p:spPr>
      </p:pic>
    </p:spTree>
    <p:extLst>
      <p:ext uri="{BB962C8B-B14F-4D97-AF65-F5344CB8AC3E}">
        <p14:creationId xmlns:p14="http://schemas.microsoft.com/office/powerpoint/2010/main" val="65723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Digital Content Revenue Models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01618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Online content delivery revenue </a:t>
            </a:r>
            <a:r>
              <a:rPr lang="en-US" sz="2400" kern="1200" dirty="0" smtClean="0">
                <a:solidFill>
                  <a:srgbClr val="000000"/>
                </a:solidFill>
                <a:latin typeface="Arial (Body)"/>
                <a:ea typeface="+mn-ea"/>
                <a:cs typeface="+mn-cs"/>
              </a:rPr>
              <a:t>models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Subscription</a:t>
            </a:r>
          </a:p>
          <a:p>
            <a:pPr marL="741553" lvl="1" indent="-284353">
              <a:spcAft>
                <a:spcPct val="0"/>
              </a:spcAft>
              <a:buSzPts val="2400"/>
            </a:pPr>
            <a:r>
              <a:rPr lang="en-US" sz="2400" kern="1200" dirty="0">
                <a:solidFill>
                  <a:srgbClr val="000000"/>
                </a:solidFill>
                <a:latin typeface="Arial (Body)"/>
                <a:ea typeface="+mn-ea"/>
                <a:cs typeface="+mn-cs"/>
              </a:rPr>
              <a:t>A la carte</a:t>
            </a:r>
          </a:p>
          <a:p>
            <a:pPr marL="741553" lvl="1" indent="-284353">
              <a:spcAft>
                <a:spcPct val="0"/>
              </a:spcAft>
              <a:buSzPts val="2400"/>
            </a:pPr>
            <a:r>
              <a:rPr lang="en-US" sz="2400" kern="1200" dirty="0">
                <a:solidFill>
                  <a:srgbClr val="000000"/>
                </a:solidFill>
                <a:latin typeface="Arial (Body)"/>
                <a:ea typeface="+mn-ea"/>
                <a:cs typeface="+mn-cs"/>
              </a:rPr>
              <a:t>Advertising supported (free/freemium)</a:t>
            </a:r>
          </a:p>
          <a:p>
            <a:pPr marL="255651" lvl="0" indent="-255651">
              <a:spcAft>
                <a:spcPct val="0"/>
              </a:spcAft>
              <a:buSzPts val="2400"/>
              <a:tabLst/>
            </a:pPr>
            <a:r>
              <a:rPr lang="en-US" sz="2400" kern="1200" dirty="0">
                <a:solidFill>
                  <a:srgbClr val="000000"/>
                </a:solidFill>
                <a:latin typeface="Arial (Body)"/>
                <a:ea typeface="+mn-ea"/>
                <a:cs typeface="+mn-cs"/>
              </a:rPr>
              <a:t>Free content can drive users to paid content</a:t>
            </a:r>
          </a:p>
          <a:p>
            <a:pPr marL="255651" lvl="0" indent="-255651">
              <a:spcAft>
                <a:spcPct val="0"/>
              </a:spcAft>
              <a:buSzPts val="2400"/>
              <a:tabLst/>
            </a:pPr>
            <a:r>
              <a:rPr lang="en-US" sz="2400" kern="1200" dirty="0">
                <a:solidFill>
                  <a:srgbClr val="000000"/>
                </a:solidFill>
                <a:latin typeface="Arial (Body)"/>
                <a:ea typeface="+mn-ea"/>
                <a:cs typeface="+mn-cs"/>
              </a:rPr>
              <a:t>Users increasingly paying for high-quality, unique content</a:t>
            </a:r>
          </a:p>
        </p:txBody>
      </p:sp>
    </p:spTree>
    <p:extLst>
      <p:ext uri="{BB962C8B-B14F-4D97-AF65-F5344CB8AC3E}">
        <p14:creationId xmlns:p14="http://schemas.microsoft.com/office/powerpoint/2010/main" val="2216840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10.3 </a:t>
            </a:r>
            <a:r>
              <a:rPr lang="en-US" kern="1200" dirty="0" smtClean="0">
                <a:latin typeface="Times New Roman" panose="02020603050405020304" pitchFamily="18" charset="0"/>
                <a:ea typeface="+mj-ea"/>
                <a:cs typeface="Times New Roman" panose="02020603050405020304" pitchFamily="18" charset="0"/>
              </a:rPr>
              <a:t>Online Content Consumption in the United States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bar graph shows percentage of online content consumers for different media channels in the United States. The x-axis shows different media channels, and the y-axis shows percentage of Internet users, ranging from 0 to 100 percent in increments of 10 percent. Bars on the graph represent the percentage of online users for each media channel as follows. Video, 82 percent. Online T V, 63 percent. Online movies, 46 percent. Mobile gamers, 72 percent. Radio, 68 percent. Newspapers, 65 percent. Mobile music, 44 percent. Casual games, 38 percent. E-books, 33 percent. Console games, 19 percent. Magazines, 6 perc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93" y="1566736"/>
            <a:ext cx="7075215" cy="4488809"/>
          </a:xfrm>
          <a:prstGeom prst="rect">
            <a:avLst/>
          </a:prstGeom>
        </p:spPr>
      </p:pic>
    </p:spTree>
    <p:extLst>
      <p:ext uri="{BB962C8B-B14F-4D97-AF65-F5344CB8AC3E}">
        <p14:creationId xmlns:p14="http://schemas.microsoft.com/office/powerpoint/2010/main" val="1723133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Free or Fee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0875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Early years: Internet audience expected free content but willing to accept advertising</a:t>
            </a:r>
          </a:p>
          <a:p>
            <a:pPr marL="741553" lvl="1" indent="-284353">
              <a:spcAft>
                <a:spcPct val="0"/>
              </a:spcAft>
              <a:buSzPts val="2400"/>
            </a:pPr>
            <a:r>
              <a:rPr lang="en-US" sz="2400" kern="1200" dirty="0">
                <a:solidFill>
                  <a:srgbClr val="000000"/>
                </a:solidFill>
                <a:latin typeface="Arial (Body)"/>
                <a:ea typeface="+mn-ea"/>
                <a:cs typeface="+mn-cs"/>
              </a:rPr>
              <a:t>Early content was low quality</a:t>
            </a:r>
          </a:p>
          <a:p>
            <a:pPr marL="255651" lvl="0" indent="-255651">
              <a:spcAft>
                <a:spcPct val="0"/>
              </a:spcAft>
              <a:buSzPts val="2400"/>
              <a:tabLst/>
            </a:pPr>
            <a:r>
              <a:rPr lang="en-US" sz="2400" kern="1200" dirty="0">
                <a:solidFill>
                  <a:srgbClr val="000000"/>
                </a:solidFill>
                <a:latin typeface="Arial (Body)"/>
                <a:ea typeface="+mn-ea"/>
                <a:cs typeface="+mn-cs"/>
              </a:rPr>
              <a:t>With advent of high-quality content, fee </a:t>
            </a:r>
            <a:r>
              <a:rPr lang="en-US" sz="2400" kern="1200" dirty="0" smtClean="0">
                <a:solidFill>
                  <a:srgbClr val="000000"/>
                </a:solidFill>
                <a:latin typeface="Arial (Body)"/>
                <a:ea typeface="+mn-ea"/>
                <a:cs typeface="+mn-cs"/>
              </a:rPr>
              <a:t>models successful</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iTunes</a:t>
            </a:r>
          </a:p>
          <a:p>
            <a:pPr marL="741553" lvl="1" indent="-284353">
              <a:spcAft>
                <a:spcPct val="0"/>
              </a:spcAft>
              <a:buSzPts val="2400"/>
            </a:pPr>
            <a:r>
              <a:rPr lang="en-US" sz="2400" kern="1200" dirty="0">
                <a:solidFill>
                  <a:srgbClr val="000000"/>
                </a:solidFill>
                <a:latin typeface="Arial (Body)"/>
                <a:ea typeface="+mn-ea"/>
                <a:cs typeface="+mn-cs"/>
              </a:rPr>
              <a:t>Millions of users buy from legal music sites</a:t>
            </a:r>
          </a:p>
          <a:p>
            <a:pPr marL="741553" lvl="1" indent="-284353">
              <a:spcAft>
                <a:spcPct val="0"/>
              </a:spcAft>
              <a:buSzPts val="2400"/>
            </a:pPr>
            <a:r>
              <a:rPr lang="en-US" sz="2400" kern="1200" dirty="0">
                <a:solidFill>
                  <a:srgbClr val="000000"/>
                </a:solidFill>
                <a:latin typeface="Arial (Body)"/>
                <a:ea typeface="+mn-ea"/>
                <a:cs typeface="+mn-cs"/>
              </a:rPr>
              <a:t>YouTube cooperating with Hollywood and New York film production studios</a:t>
            </a:r>
          </a:p>
        </p:txBody>
      </p:sp>
    </p:spTree>
    <p:extLst>
      <p:ext uri="{BB962C8B-B14F-4D97-AF65-F5344CB8AC3E}">
        <p14:creationId xmlns:p14="http://schemas.microsoft.com/office/powerpoint/2010/main" val="1470596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Digital Rights Management (D</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R</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M)</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93923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Technical and legal means to protect digital content from unlimited reproduction and distribution</a:t>
            </a:r>
          </a:p>
          <a:p>
            <a:pPr marL="255651" lvl="0" indent="-255651">
              <a:spcAft>
                <a:spcPct val="0"/>
              </a:spcAft>
              <a:buSzPts val="2400"/>
              <a:tabLst/>
            </a:pP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 hardware </a:t>
            </a:r>
            <a:r>
              <a:rPr lang="en-US" sz="2400" kern="1200" dirty="0">
                <a:solidFill>
                  <a:srgbClr val="000000"/>
                </a:solidFill>
                <a:latin typeface="Arial (Body)"/>
                <a:ea typeface="+mn-ea"/>
                <a:cs typeface="+mn-cs"/>
              </a:rPr>
              <a:t>and software encrypts content</a:t>
            </a:r>
          </a:p>
          <a:p>
            <a:pPr marL="255651" lvl="0" indent="-255651">
              <a:spcAft>
                <a:spcPct val="0"/>
              </a:spcAft>
              <a:buSzPts val="2400"/>
              <a:tabLst/>
            </a:pPr>
            <a:r>
              <a:rPr lang="en-US" sz="2400" kern="1200" dirty="0">
                <a:solidFill>
                  <a:srgbClr val="000000"/>
                </a:solidFill>
                <a:latin typeface="Arial (Body)"/>
                <a:ea typeface="+mn-ea"/>
                <a:cs typeface="+mn-cs"/>
              </a:rPr>
              <a:t>Streaming </a:t>
            </a:r>
            <a:r>
              <a:rPr lang="en-US" sz="2400" kern="1200" dirty="0" smtClean="0">
                <a:solidFill>
                  <a:srgbClr val="000000"/>
                </a:solidFill>
                <a:latin typeface="Arial (Body)"/>
                <a:ea typeface="+mn-ea"/>
                <a:cs typeface="+mn-cs"/>
              </a:rPr>
              <a:t>content</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Difficult to copy</a:t>
            </a:r>
          </a:p>
          <a:p>
            <a:pPr marL="741553" lvl="1" indent="-284353">
              <a:spcAft>
                <a:spcPct val="0"/>
              </a:spcAft>
              <a:buSzPts val="2400"/>
            </a:pPr>
            <a:r>
              <a:rPr lang="en-US" sz="2400" kern="1200" dirty="0">
                <a:solidFill>
                  <a:srgbClr val="000000"/>
                </a:solidFill>
                <a:latin typeface="Arial (Body)"/>
                <a:ea typeface="+mn-ea"/>
                <a:cs typeface="+mn-cs"/>
              </a:rPr>
              <a:t>Walled garden</a:t>
            </a:r>
          </a:p>
        </p:txBody>
      </p:sp>
    </p:spTree>
    <p:extLst>
      <p:ext uri="{BB962C8B-B14F-4D97-AF65-F5344CB8AC3E}">
        <p14:creationId xmlns:p14="http://schemas.microsoft.com/office/powerpoint/2010/main" val="209926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Media Industry Structure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Three separate segments</a:t>
            </a:r>
          </a:p>
          <a:p>
            <a:pPr marL="741553" lvl="1" indent="-284353">
              <a:spcAft>
                <a:spcPct val="0"/>
              </a:spcAft>
              <a:buSzPts val="2400"/>
            </a:pPr>
            <a:r>
              <a:rPr lang="en-US" sz="2400" kern="1200" dirty="0">
                <a:solidFill>
                  <a:srgbClr val="000000"/>
                </a:solidFill>
                <a:latin typeface="Arial (Body)"/>
                <a:ea typeface="+mn-ea"/>
                <a:cs typeface="+mn-cs"/>
              </a:rPr>
              <a:t>Print</a:t>
            </a:r>
          </a:p>
          <a:p>
            <a:pPr marL="741553" lvl="1" indent="-284353">
              <a:spcAft>
                <a:spcPct val="0"/>
              </a:spcAft>
              <a:buSzPts val="2400"/>
            </a:pPr>
            <a:r>
              <a:rPr lang="en-US" sz="2400" kern="1200" dirty="0">
                <a:solidFill>
                  <a:srgbClr val="000000"/>
                </a:solidFill>
                <a:latin typeface="Arial (Body)"/>
                <a:ea typeface="+mn-ea"/>
                <a:cs typeface="+mn-cs"/>
              </a:rPr>
              <a:t>Movies</a:t>
            </a:r>
          </a:p>
          <a:p>
            <a:pPr marL="741553" lvl="1" indent="-284353">
              <a:spcAft>
                <a:spcPct val="0"/>
              </a:spcAft>
              <a:buSzPts val="2400"/>
            </a:pPr>
            <a:r>
              <a:rPr lang="en-US" sz="2400" kern="1200" dirty="0">
                <a:solidFill>
                  <a:srgbClr val="000000"/>
                </a:solidFill>
                <a:latin typeface="Arial (Body)"/>
                <a:ea typeface="+mn-ea"/>
                <a:cs typeface="+mn-cs"/>
              </a:rPr>
              <a:t>Music</a:t>
            </a:r>
          </a:p>
          <a:p>
            <a:pPr marL="255651" lvl="0" indent="-255651">
              <a:spcAft>
                <a:spcPct val="0"/>
              </a:spcAft>
              <a:buSzPts val="2400"/>
              <a:tabLst/>
            </a:pPr>
            <a:r>
              <a:rPr lang="en-US" sz="2400" kern="1200" dirty="0">
                <a:solidFill>
                  <a:srgbClr val="000000"/>
                </a:solidFill>
                <a:latin typeface="Arial (Body)"/>
                <a:ea typeface="+mn-ea"/>
                <a:cs typeface="+mn-cs"/>
              </a:rPr>
              <a:t>Each dominated by few key players with little crossover</a:t>
            </a:r>
          </a:p>
          <a:p>
            <a:pPr marL="255651" lvl="0" indent="-255651">
              <a:spcAft>
                <a:spcPct val="0"/>
              </a:spcAft>
              <a:buSzPts val="2400"/>
              <a:tabLst/>
            </a:pPr>
            <a:r>
              <a:rPr lang="en-US" sz="2400" kern="1200" dirty="0">
                <a:solidFill>
                  <a:srgbClr val="000000"/>
                </a:solidFill>
                <a:latin typeface="Arial (Body)"/>
                <a:ea typeface="+mn-ea"/>
                <a:cs typeface="+mn-cs"/>
              </a:rPr>
              <a:t>Delivery platform firms now becoming content producers</a:t>
            </a:r>
          </a:p>
          <a:p>
            <a:pPr marL="255651" lvl="0" indent="-255651">
              <a:spcAft>
                <a:spcPct val="0"/>
              </a:spcAft>
              <a:buSzPts val="2400"/>
              <a:tabLst/>
            </a:pPr>
            <a:r>
              <a:rPr lang="en-US" sz="2400" kern="1200" dirty="0">
                <a:solidFill>
                  <a:srgbClr val="000000"/>
                </a:solidFill>
                <a:latin typeface="Arial (Body)"/>
                <a:ea typeface="+mn-ea"/>
                <a:cs typeface="+mn-cs"/>
              </a:rPr>
              <a:t>Two dominant players in each distribution market</a:t>
            </a:r>
          </a:p>
          <a:p>
            <a:pPr marL="741553" lvl="1" indent="-284353">
              <a:spcAft>
                <a:spcPct val="0"/>
              </a:spcAft>
              <a:buSzPts val="2400"/>
            </a:pPr>
            <a:r>
              <a:rPr lang="en-US" sz="24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T &amp; T’s proposed </a:t>
            </a:r>
            <a:r>
              <a:rPr lang="en-US" sz="2400" kern="1200" dirty="0">
                <a:solidFill>
                  <a:srgbClr val="000000"/>
                </a:solidFill>
                <a:latin typeface="Arial (Body)"/>
                <a:ea typeface="+mn-ea"/>
                <a:cs typeface="+mn-cs"/>
              </a:rPr>
              <a:t>merger with Time Warner</a:t>
            </a:r>
          </a:p>
          <a:p>
            <a:pPr marL="741553" lvl="1" indent="-284353">
              <a:spcAft>
                <a:spcPct val="0"/>
              </a:spcAft>
              <a:buSzPts val="2400"/>
            </a:pPr>
            <a:r>
              <a:rPr lang="en-US" sz="2400" kern="1200" dirty="0">
                <a:solidFill>
                  <a:srgbClr val="000000"/>
                </a:solidFill>
                <a:latin typeface="Arial (Body)"/>
                <a:ea typeface="+mn-ea"/>
                <a:cs typeface="+mn-cs"/>
              </a:rPr>
              <a:t>Verizon's purchase of </a:t>
            </a:r>
            <a:r>
              <a:rPr lang="en-US" sz="24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 and </a:t>
            </a:r>
            <a:r>
              <a:rPr lang="en-US" sz="2400" kern="1200" dirty="0">
                <a:solidFill>
                  <a:srgbClr val="000000"/>
                </a:solidFill>
                <a:latin typeface="Arial (Body)"/>
                <a:ea typeface="+mn-ea"/>
                <a:cs typeface="+mn-cs"/>
              </a:rPr>
              <a:t>Yahoo</a:t>
            </a:r>
          </a:p>
        </p:txBody>
      </p:sp>
    </p:spTree>
    <p:extLst>
      <p:ext uri="{BB962C8B-B14F-4D97-AF65-F5344CB8AC3E}">
        <p14:creationId xmlns:p14="http://schemas.microsoft.com/office/powerpoint/2010/main" val="3666868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Media Convergence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83178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Technological </a:t>
            </a:r>
            <a:r>
              <a:rPr lang="en-US" sz="2400" kern="1200" dirty="0" smtClean="0">
                <a:solidFill>
                  <a:srgbClr val="000000"/>
                </a:solidFill>
                <a:latin typeface="Arial (Body)"/>
                <a:ea typeface="+mn-ea"/>
                <a:cs typeface="+mn-cs"/>
              </a:rPr>
              <a:t>convergence</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Hybrid </a:t>
            </a:r>
            <a:r>
              <a:rPr lang="en-US" sz="2400" kern="1200" dirty="0" smtClean="0">
                <a:solidFill>
                  <a:srgbClr val="000000"/>
                </a:solidFill>
                <a:latin typeface="Arial (Body)"/>
                <a:ea typeface="+mn-ea"/>
                <a:cs typeface="+mn-cs"/>
              </a:rPr>
              <a:t>devices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Content </a:t>
            </a:r>
            <a:r>
              <a:rPr lang="en-US" sz="2400" kern="1200" dirty="0" smtClean="0">
                <a:solidFill>
                  <a:srgbClr val="000000"/>
                </a:solidFill>
                <a:latin typeface="Arial (Body)"/>
                <a:ea typeface="+mn-ea"/>
                <a:cs typeface="+mn-cs"/>
              </a:rPr>
              <a:t>convergence</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Three aspects: Design, production, distribution</a:t>
            </a:r>
          </a:p>
          <a:p>
            <a:pPr marL="741553" lvl="1" indent="-284353">
              <a:spcAft>
                <a:spcPct val="0"/>
              </a:spcAft>
              <a:buSzPts val="2400"/>
            </a:pPr>
            <a:r>
              <a:rPr lang="en-US" sz="2400" kern="1200" dirty="0">
                <a:solidFill>
                  <a:srgbClr val="000000"/>
                </a:solidFill>
                <a:latin typeface="Arial (Body)"/>
                <a:ea typeface="+mn-ea"/>
                <a:cs typeface="+mn-cs"/>
              </a:rPr>
              <a:t>New tools for digital editing and processing</a:t>
            </a:r>
          </a:p>
          <a:p>
            <a:pPr marL="255651" lvl="0" indent="-255651">
              <a:spcAft>
                <a:spcPct val="0"/>
              </a:spcAft>
              <a:buSzPts val="2400"/>
              <a:tabLst/>
            </a:pPr>
            <a:r>
              <a:rPr lang="en-US" sz="2400" kern="1200" dirty="0">
                <a:solidFill>
                  <a:srgbClr val="000000"/>
                </a:solidFill>
                <a:latin typeface="Arial (Body)"/>
                <a:ea typeface="+mn-ea"/>
                <a:cs typeface="+mn-cs"/>
              </a:rPr>
              <a:t>Industry convergence</a:t>
            </a:r>
          </a:p>
          <a:p>
            <a:pPr marL="741553" lvl="1" indent="-284353">
              <a:spcAft>
                <a:spcPct val="0"/>
              </a:spcAft>
              <a:buSzPts val="2400"/>
            </a:pPr>
            <a:r>
              <a:rPr lang="en-US" sz="2400" kern="1200" dirty="0">
                <a:solidFill>
                  <a:srgbClr val="000000"/>
                </a:solidFill>
                <a:latin typeface="Arial (Body)"/>
                <a:ea typeface="+mn-ea"/>
                <a:cs typeface="+mn-cs"/>
              </a:rPr>
              <a:t>Merger of media enterprises into firms that create and cross-market content on different platforms</a:t>
            </a:r>
          </a:p>
        </p:txBody>
      </p:sp>
    </p:spTree>
    <p:extLst>
      <p:ext uri="{BB962C8B-B14F-4D97-AF65-F5344CB8AC3E}">
        <p14:creationId xmlns:p14="http://schemas.microsoft.com/office/powerpoint/2010/main" val="3145493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10.5 </a:t>
            </a:r>
            <a:r>
              <a:rPr lang="en-US" kern="1200" dirty="0" smtClean="0">
                <a:latin typeface="Times New Roman" panose="02020603050405020304" pitchFamily="18" charset="0"/>
                <a:ea typeface="+mj-ea"/>
                <a:cs typeface="Times New Roman" panose="02020603050405020304" pitchFamily="18" charset="0"/>
              </a:rPr>
              <a:t>Convergence and the Transformation of Content: Books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flow diagram depicts various stages of convergence and transformation of content, in terms of books over years. The stages of progression are explained as follows. 1. Media migration, Publisher’s brochures on the Web. 2. Media integration, Books converted to P D F format for Web display. 3. Media transformation, Book designed as an interactive e-book with both print and Web components. 4. Media maturity, New standard book evolves that seamlessly integrates Web and text components on new mobile devices that integrate functionality of multiple platforms. In 19 98, the industry entered the reformatting stage, in 2005 the repackaging stage, and in 2017, the redesigning st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74" y="1510900"/>
            <a:ext cx="7163853" cy="4655068"/>
          </a:xfrm>
          <a:prstGeom prst="rect">
            <a:avLst/>
          </a:prstGeom>
        </p:spPr>
      </p:pic>
    </p:spTree>
    <p:extLst>
      <p:ext uri="{BB962C8B-B14F-4D97-AF65-F5344CB8AC3E}">
        <p14:creationId xmlns:p14="http://schemas.microsoft.com/office/powerpoint/2010/main" val="175300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Online Publishing Industry</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82382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$80 billion based originally in print, moving rapidly to Internet</a:t>
            </a:r>
          </a:p>
          <a:p>
            <a:pPr marL="255651" lvl="0" indent="-255651">
              <a:spcAft>
                <a:spcPct val="0"/>
              </a:spcAft>
              <a:buSzPts val="2400"/>
              <a:tabLst/>
            </a:pPr>
            <a:r>
              <a:rPr lang="en-US" sz="2400" kern="1200" dirty="0">
                <a:solidFill>
                  <a:srgbClr val="000000"/>
                </a:solidFill>
                <a:latin typeface="Arial (Body)"/>
                <a:ea typeface="+mn-ea"/>
                <a:cs typeface="+mn-cs"/>
              </a:rPr>
              <a:t>Three segments</a:t>
            </a:r>
          </a:p>
          <a:p>
            <a:pPr marL="741553" lvl="1" indent="-284353">
              <a:spcAft>
                <a:spcPct val="0"/>
              </a:spcAft>
              <a:buSzPts val="2400"/>
            </a:pPr>
            <a:r>
              <a:rPr lang="en-US" sz="2400" kern="1200" dirty="0">
                <a:solidFill>
                  <a:srgbClr val="000000"/>
                </a:solidFill>
                <a:latin typeface="Arial (Body)"/>
                <a:ea typeface="+mn-ea"/>
                <a:cs typeface="+mn-cs"/>
              </a:rPr>
              <a:t>Online newspapers</a:t>
            </a:r>
          </a:p>
          <a:p>
            <a:pPr marL="741553" lvl="1" indent="-284353">
              <a:spcAft>
                <a:spcPct val="0"/>
              </a:spcAft>
              <a:buSzPts val="2400"/>
            </a:pPr>
            <a:r>
              <a:rPr lang="pt-BR" sz="2400" kern="1200" dirty="0" smtClean="0">
                <a:solidFill>
                  <a:srgbClr val="000000"/>
                </a:solidFill>
                <a:latin typeface="Arial (Body)"/>
                <a:ea typeface="+mn-ea"/>
                <a:cs typeface="+mn-cs"/>
              </a:rPr>
              <a:t>E-books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Online magazines</a:t>
            </a:r>
          </a:p>
        </p:txBody>
      </p:sp>
    </p:spTree>
    <p:extLst>
      <p:ext uri="{BB962C8B-B14F-4D97-AF65-F5344CB8AC3E}">
        <p14:creationId xmlns:p14="http://schemas.microsoft.com/office/powerpoint/2010/main" val="3741922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Online Newspapers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Most troubled segment of publishing industry</a:t>
            </a:r>
          </a:p>
          <a:p>
            <a:pPr marL="741553" lvl="1" indent="-284353">
              <a:spcAft>
                <a:spcPct val="0"/>
              </a:spcAft>
              <a:buSzPts val="2400"/>
            </a:pPr>
            <a:r>
              <a:rPr lang="en-US" sz="2400" kern="1200" dirty="0">
                <a:solidFill>
                  <a:srgbClr val="000000"/>
                </a:solidFill>
                <a:latin typeface="Arial (Body)"/>
                <a:ea typeface="+mn-ea"/>
                <a:cs typeface="+mn-cs"/>
              </a:rPr>
              <a:t>Revenues shrunk from $60 billion in 2002 to about $29 billion in 2016</a:t>
            </a:r>
          </a:p>
          <a:p>
            <a:pPr marL="255651" lvl="0" indent="-255651">
              <a:spcAft>
                <a:spcPct val="0"/>
              </a:spcAft>
              <a:buSzPts val="2400"/>
              <a:tabLst/>
            </a:pPr>
            <a:r>
              <a:rPr lang="en-US" sz="2400" kern="1200" dirty="0">
                <a:solidFill>
                  <a:srgbClr val="000000"/>
                </a:solidFill>
                <a:latin typeface="Arial (Body)"/>
                <a:ea typeface="+mn-ea"/>
                <a:cs typeface="+mn-cs"/>
              </a:rPr>
              <a:t>Four factors in decline</a:t>
            </a:r>
          </a:p>
          <a:p>
            <a:pPr marL="741553" lvl="1" indent="-284353">
              <a:spcAft>
                <a:spcPct val="0"/>
              </a:spcAft>
              <a:buSzPts val="2400"/>
            </a:pPr>
            <a:r>
              <a:rPr lang="en-US" sz="2400" kern="1200" dirty="0">
                <a:solidFill>
                  <a:srgbClr val="000000"/>
                </a:solidFill>
                <a:latin typeface="Arial (Body)"/>
                <a:ea typeface="+mn-ea"/>
                <a:cs typeface="+mn-cs"/>
              </a:rPr>
              <a:t>Growth of Web, mobile devices as alternative medium</a:t>
            </a:r>
          </a:p>
          <a:p>
            <a:pPr marL="741553" lvl="1" indent="-284353">
              <a:spcAft>
                <a:spcPct val="0"/>
              </a:spcAft>
              <a:buSzPts val="2400"/>
            </a:pPr>
            <a:r>
              <a:rPr lang="en-US" sz="2400" kern="1200" dirty="0">
                <a:solidFill>
                  <a:srgbClr val="000000"/>
                </a:solidFill>
                <a:latin typeface="Arial (Body)"/>
                <a:ea typeface="+mn-ea"/>
                <a:cs typeface="+mn-cs"/>
              </a:rPr>
              <a:t>Alternative digital sources for news</a:t>
            </a:r>
          </a:p>
          <a:p>
            <a:pPr marL="741553" lvl="1" indent="-284353">
              <a:spcAft>
                <a:spcPct val="0"/>
              </a:spcAft>
              <a:buSzPts val="2400"/>
            </a:pPr>
            <a:r>
              <a:rPr lang="en-US" sz="2400" kern="1200" dirty="0">
                <a:solidFill>
                  <a:srgbClr val="000000"/>
                </a:solidFill>
                <a:latin typeface="Arial (Body)"/>
                <a:ea typeface="+mn-ea"/>
                <a:cs typeface="+mn-cs"/>
              </a:rPr>
              <a:t>Failure to develop suitable new business models</a:t>
            </a:r>
          </a:p>
          <a:p>
            <a:pPr marL="741553" lvl="1" indent="-284353">
              <a:spcAft>
                <a:spcPct val="0"/>
              </a:spcAft>
              <a:buSzPts val="2400"/>
            </a:pPr>
            <a:r>
              <a:rPr lang="en-US" sz="2400" kern="1200" dirty="0">
                <a:solidFill>
                  <a:srgbClr val="000000"/>
                </a:solidFill>
                <a:latin typeface="Arial (Body)"/>
                <a:ea typeface="+mn-ea"/>
                <a:cs typeface="+mn-cs"/>
              </a:rPr>
              <a:t>Rise of social media and role of directing traffic to newspaper content</a:t>
            </a:r>
          </a:p>
        </p:txBody>
      </p:sp>
    </p:spTree>
    <p:extLst>
      <p:ext uri="{BB962C8B-B14F-4D97-AF65-F5344CB8AC3E}">
        <p14:creationId xmlns:p14="http://schemas.microsoft.com/office/powerpoint/2010/main" val="31887225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solidFill>
                  <a:srgbClr val="007FA3"/>
                </a:solidFill>
                <a:latin typeface="Times New Roman" panose="02020603050405020304" pitchFamily="18" charset="0"/>
                <a:ea typeface="+mj-ea"/>
                <a:cs typeface="Times New Roman" panose="02020603050405020304" pitchFamily="18" charset="0"/>
              </a:rPr>
              <a:t>Learning Objectives</a:t>
            </a:r>
            <a:endParaRPr lang="en-US" kern="1200" dirty="0">
              <a:solidFill>
                <a:srgbClr val="007FA3"/>
              </a:solidFill>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idx="1"/>
          </p:nvPr>
        </p:nvSpPr>
        <p:spPr>
          <a:xfrm>
            <a:off x="457200" y="1600200"/>
            <a:ext cx="8229600" cy="3524011"/>
          </a:xfrm>
        </p:spPr>
        <p:txBody>
          <a:bodyPr wrap="square" lIns="91425" tIns="91425" rIns="91425" bIns="91425">
            <a:noAutofit/>
          </a:bodyPr>
          <a:lstStyle/>
          <a:p>
            <a:pPr marL="0" lvl="0" indent="0">
              <a:spcAft>
                <a:spcPct val="0"/>
              </a:spcAft>
              <a:buSzPts val="2400"/>
              <a:buNone/>
            </a:pPr>
            <a:r>
              <a:rPr lang="en-US" sz="2400" b="1" kern="1200" dirty="0">
                <a:solidFill>
                  <a:schemeClr val="tx2"/>
                </a:solidFill>
                <a:latin typeface="Arial (Body)"/>
                <a:ea typeface="+mn-ea"/>
                <a:cs typeface="+mn-cs"/>
              </a:rPr>
              <a:t>10.1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Understand the major trends in the consumption of media and online content, the major revenue models for digital content delivery, digital rights management, and the concept of media convergence.</a:t>
            </a:r>
          </a:p>
          <a:p>
            <a:pPr marL="0" lvl="0" indent="0">
              <a:spcAft>
                <a:spcPct val="0"/>
              </a:spcAft>
              <a:buSzPts val="2400"/>
              <a:buNone/>
            </a:pPr>
            <a:r>
              <a:rPr lang="en-US" sz="2400" b="1" kern="1200" dirty="0">
                <a:solidFill>
                  <a:schemeClr val="tx2"/>
                </a:solidFill>
                <a:latin typeface="Arial (Body)"/>
                <a:ea typeface="+mn-ea"/>
                <a:cs typeface="+mn-cs"/>
              </a:rPr>
              <a:t>10.2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Understand the key factors affecting the online publishing industry.</a:t>
            </a:r>
          </a:p>
          <a:p>
            <a:pPr marL="0" lvl="0" indent="0">
              <a:spcAft>
                <a:spcPct val="0"/>
              </a:spcAft>
              <a:buSzPts val="2400"/>
              <a:buNone/>
            </a:pPr>
            <a:r>
              <a:rPr lang="en-US" sz="2400" b="1" kern="1200" dirty="0">
                <a:solidFill>
                  <a:schemeClr val="tx2"/>
                </a:solidFill>
                <a:latin typeface="Arial (Body)"/>
                <a:ea typeface="+mn-ea"/>
                <a:cs typeface="+mn-cs"/>
              </a:rPr>
              <a:t>10.3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Understand the key factors affecting the online entertainment industry.</a:t>
            </a:r>
          </a:p>
        </p:txBody>
      </p:sp>
    </p:spTree>
    <p:extLst>
      <p:ext uri="{BB962C8B-B14F-4D97-AF65-F5344CB8AC3E}">
        <p14:creationId xmlns:p14="http://schemas.microsoft.com/office/powerpoint/2010/main" val="3433888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5896"/>
            <a:ext cx="8400197"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10.6 </a:t>
            </a:r>
            <a:r>
              <a:rPr lang="en-US" kern="1200" dirty="0" smtClean="0">
                <a:latin typeface="Times New Roman" panose="02020603050405020304" pitchFamily="18" charset="0"/>
                <a:ea typeface="+mj-ea"/>
                <a:cs typeface="Times New Roman" panose="02020603050405020304" pitchFamily="18" charset="0"/>
              </a:rPr>
              <a:t>Newspaper Revenues 1981–2016</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graph shows newspaper revenues from 19 81 to 20 16 across various streams in the U S. The x-axis shows years from 19 81 to 20 16 in increments of 5. The y-axis shows revenue in billions from zero to 50 billion on increments of 5 billion. The data is as follows. In 19 81, print ad revenue was 17 billion dollars, circulation revenue was 6 billion dollars, and digital ad revenue was zero dollars. In 19 86, print ad revenue was 27 billion, circulation revenue was 8 billion, and digital ad revenue was zero. In 19 91, print ad revenue was 30 billion, circulation revenue was 9 billion, and digital ad revenue was zero. In 19 96 print ad revenue was 37 billion, circulation revenue was 10 billion, and digital ad revenue was zero. In 2001, print ad revenue was 44 billion, circulation revenue was 12 billion, and digital ad revenue was zero. In 2006, print ad revenue was 47 billion, circulation revenue was 11 billion, and digital ad revenue 3 billion. In 20 11, print ad revenue was 21 billion, circulation revenue was 10 billion, and digital ad revenue was 4 billion. In 20 16, print ad revenue was 14 billion, circulation revenue was 12 billion, and digital ad revenue was 5 billion. All figures are approxima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28" y="1712818"/>
            <a:ext cx="8003145" cy="4087464"/>
          </a:xfrm>
          <a:prstGeom prst="rect">
            <a:avLst/>
          </a:prstGeom>
        </p:spPr>
      </p:pic>
    </p:spTree>
    <p:extLst>
      <p:ext uri="{BB962C8B-B14F-4D97-AF65-F5344CB8AC3E}">
        <p14:creationId xmlns:p14="http://schemas.microsoft.com/office/powerpoint/2010/main" val="2746738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10.7 </a:t>
            </a:r>
            <a:r>
              <a:rPr lang="en-US" kern="1200" dirty="0" smtClean="0">
                <a:latin typeface="Times New Roman" panose="02020603050405020304" pitchFamily="18" charset="0"/>
                <a:ea typeface="+mj-ea"/>
                <a:cs typeface="Times New Roman" panose="02020603050405020304" pitchFamily="18" charset="0"/>
              </a:rPr>
              <a:t>Online Newspaper Models 1995-2017</a:t>
            </a:r>
            <a:endParaRPr lang="en-US" kern="1200" dirty="0">
              <a:latin typeface="Times New Roman" panose="02020603050405020304" pitchFamily="18" charset="0"/>
              <a:ea typeface="+mj-ea"/>
              <a:cs typeface="Times New Roman" panose="02020603050405020304" pitchFamily="18" charset="0"/>
            </a:endParaRPr>
          </a:p>
        </p:txBody>
      </p:sp>
      <p:pic>
        <p:nvPicPr>
          <p:cNvPr id="3" name="Picture 2" descr="A graph shows three newspaper models in three different periods between 19 95 and 20 17. The graph shows years on the x-axis and the percentage of revenue on the y-axis. The first model depicts print newspaper with online presence in P C desktop or laptop platform from around 19 95 to 2000. The second model depicts print newspaper with integrated Web edition from around 2000 to 2005. The third model depicts digital news platform with print edition from around 2005 to 20 17. It also shows that percentage of revenue from the digital stream has increased in these periods, from 3 to 20 percent in the first period, from 5 to 23 percent in the second, and from 20 to 35 percent in the third period. Between 19 98 and 2000, Google launched search engine and advertising. Between 2007 and 2008, I phone, Facebook opened to the publi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655" y="1539299"/>
            <a:ext cx="6890691" cy="4652865"/>
          </a:xfrm>
          <a:prstGeom prst="rect">
            <a:avLst/>
          </a:prstGeom>
        </p:spPr>
      </p:pic>
    </p:spTree>
    <p:extLst>
      <p:ext uri="{BB962C8B-B14F-4D97-AF65-F5344CB8AC3E}">
        <p14:creationId xmlns:p14="http://schemas.microsoft.com/office/powerpoint/2010/main" val="31407141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Online Newspaper Industry: Strengths and Challenges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362429"/>
          </a:xfrm>
        </p:spPr>
        <p:txBody>
          <a:bodyPr wrap="square" lIns="91425" tIns="91425" rIns="91425" bIns="91425">
            <a:noAutofit/>
          </a:bodyPr>
          <a:lstStyle/>
          <a:p>
            <a:pPr marL="255651" lvl="0" indent="-255651">
              <a:spcAft>
                <a:spcPct val="0"/>
              </a:spcAft>
              <a:buSzPts val="2400"/>
              <a:tabLst/>
            </a:pPr>
            <a:r>
              <a:rPr lang="en-US" sz="2400" b="1" kern="1200" dirty="0">
                <a:solidFill>
                  <a:srgbClr val="000000"/>
                </a:solidFill>
                <a:latin typeface="Arial (Body)"/>
                <a:ea typeface="+mn-ea"/>
                <a:cs typeface="+mn-cs"/>
              </a:rPr>
              <a:t>Strength</a:t>
            </a:r>
            <a:r>
              <a:rPr lang="en-US" sz="2400" kern="1200" dirty="0">
                <a:solidFill>
                  <a:srgbClr val="000000"/>
                </a:solidFill>
                <a:latin typeface="Arial (Body)"/>
                <a:ea typeface="+mn-ea"/>
                <a:cs typeface="+mn-cs"/>
              </a:rPr>
              <a:t>: Newspaper audience size and growth</a:t>
            </a:r>
          </a:p>
          <a:p>
            <a:pPr marL="255651" lvl="0" indent="-255651">
              <a:spcAft>
                <a:spcPct val="0"/>
              </a:spcAft>
              <a:buSzPts val="2400"/>
              <a:tabLst/>
            </a:pPr>
            <a:r>
              <a:rPr lang="en-US" sz="2400" b="1" kern="1200" dirty="0">
                <a:solidFill>
                  <a:srgbClr val="000000"/>
                </a:solidFill>
                <a:latin typeface="Arial (Body)"/>
                <a:ea typeface="+mn-ea"/>
                <a:cs typeface="+mn-cs"/>
              </a:rPr>
              <a:t>Challenge</a:t>
            </a:r>
            <a:r>
              <a:rPr lang="en-US" sz="2400" kern="1200" dirty="0">
                <a:solidFill>
                  <a:srgbClr val="000000"/>
                </a:solidFill>
                <a:latin typeface="Arial (Body)"/>
                <a:ea typeface="+mn-ea"/>
                <a:cs typeface="+mn-cs"/>
              </a:rPr>
              <a:t>: Digital ad revenue</a:t>
            </a:r>
          </a:p>
          <a:p>
            <a:pPr marL="255651" lvl="0" indent="-255651">
              <a:spcAft>
                <a:spcPct val="0"/>
              </a:spcAft>
              <a:buSzPts val="2400"/>
              <a:tabLst/>
            </a:pPr>
            <a:r>
              <a:rPr lang="en-US" sz="2400" b="1" kern="1200" dirty="0">
                <a:solidFill>
                  <a:srgbClr val="000000"/>
                </a:solidFill>
                <a:latin typeface="Arial (Body)"/>
                <a:ea typeface="+mn-ea"/>
                <a:cs typeface="+mn-cs"/>
              </a:rPr>
              <a:t>Strength</a:t>
            </a:r>
            <a:r>
              <a:rPr lang="en-US" sz="2400" kern="1200" dirty="0">
                <a:solidFill>
                  <a:srgbClr val="000000"/>
                </a:solidFill>
                <a:latin typeface="Arial (Body)"/>
                <a:ea typeface="+mn-ea"/>
                <a:cs typeface="+mn-cs"/>
              </a:rPr>
              <a:t>: Content is king</a:t>
            </a:r>
          </a:p>
          <a:p>
            <a:pPr marL="255651" lvl="0" indent="-255651">
              <a:spcAft>
                <a:spcPct val="0"/>
              </a:spcAft>
              <a:buSzPts val="2400"/>
              <a:tabLst/>
            </a:pPr>
            <a:r>
              <a:rPr lang="en-US" sz="2400" b="1" kern="1200" dirty="0">
                <a:solidFill>
                  <a:srgbClr val="000000"/>
                </a:solidFill>
                <a:latin typeface="Arial (Body)"/>
                <a:ea typeface="+mn-ea"/>
                <a:cs typeface="+mn-cs"/>
              </a:rPr>
              <a:t>Challenge</a:t>
            </a:r>
            <a:r>
              <a:rPr lang="en-US" sz="2400" kern="1200" dirty="0">
                <a:solidFill>
                  <a:srgbClr val="000000"/>
                </a:solidFill>
                <a:latin typeface="Arial (Body)"/>
                <a:ea typeface="+mn-ea"/>
                <a:cs typeface="+mn-cs"/>
              </a:rPr>
              <a:t>: Finding a revenue model</a:t>
            </a:r>
          </a:p>
          <a:p>
            <a:pPr marL="255651" lvl="0" indent="-255651">
              <a:spcAft>
                <a:spcPct val="0"/>
              </a:spcAft>
              <a:buSzPts val="2400"/>
              <a:tabLst/>
            </a:pPr>
            <a:r>
              <a:rPr lang="en-US" sz="2400" b="1" kern="1200" dirty="0">
                <a:solidFill>
                  <a:srgbClr val="000000"/>
                </a:solidFill>
                <a:latin typeface="Arial (Body)"/>
                <a:ea typeface="+mn-ea"/>
                <a:cs typeface="+mn-cs"/>
              </a:rPr>
              <a:t>Challenge</a:t>
            </a:r>
            <a:r>
              <a:rPr lang="en-US" sz="2400" kern="1200" dirty="0">
                <a:solidFill>
                  <a:srgbClr val="000000"/>
                </a:solidFill>
                <a:latin typeface="Arial (Body)"/>
                <a:ea typeface="+mn-ea"/>
                <a:cs typeface="+mn-cs"/>
              </a:rPr>
              <a:t>: Growth of pure digital competitors</a:t>
            </a:r>
          </a:p>
          <a:p>
            <a:pPr marL="255651" lvl="0" indent="-255651">
              <a:spcAft>
                <a:spcPct val="0"/>
              </a:spcAft>
              <a:buSzPts val="2400"/>
              <a:tabLst/>
            </a:pPr>
            <a:r>
              <a:rPr lang="en-US" sz="2400" b="1" kern="1200" dirty="0">
                <a:solidFill>
                  <a:srgbClr val="000000"/>
                </a:solidFill>
                <a:latin typeface="Arial (Body)"/>
                <a:ea typeface="+mn-ea"/>
                <a:cs typeface="+mn-cs"/>
              </a:rPr>
              <a:t>Challenge</a:t>
            </a:r>
            <a:r>
              <a:rPr lang="en-US" sz="2400" kern="1200" dirty="0">
                <a:solidFill>
                  <a:srgbClr val="000000"/>
                </a:solidFill>
                <a:latin typeface="Arial (Body)"/>
                <a:ea typeface="+mn-ea"/>
                <a:cs typeface="+mn-cs"/>
              </a:rPr>
              <a:t>: Can newspapers survive digital disruption</a:t>
            </a:r>
          </a:p>
        </p:txBody>
      </p:sp>
    </p:spTree>
    <p:extLst>
      <p:ext uri="{BB962C8B-B14F-4D97-AF65-F5344CB8AC3E}">
        <p14:creationId xmlns:p14="http://schemas.microsoft.com/office/powerpoint/2010/main" val="1369417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Insight on Business: Vox: Native Digital News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63145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How do you read news online? Which sites do you prefer, and why? Have you visited any Vox sites?</a:t>
            </a:r>
          </a:p>
          <a:p>
            <a:pPr marL="741553" lvl="1" indent="-284353">
              <a:spcAft>
                <a:spcPct val="0"/>
              </a:spcAft>
              <a:buSzPts val="2400"/>
              <a:defRPr/>
            </a:pPr>
            <a:r>
              <a:rPr lang="en-US" sz="2400" kern="1200" dirty="0">
                <a:solidFill>
                  <a:srgbClr val="000000"/>
                </a:solidFill>
                <a:latin typeface="Arial (Body)"/>
                <a:ea typeface="+mn-ea"/>
                <a:cs typeface="+mn-cs"/>
              </a:rPr>
              <a:t>How are all digital news sites changing journalism?</a:t>
            </a:r>
          </a:p>
          <a:p>
            <a:pPr marL="741553" lvl="1" indent="-284353">
              <a:spcAft>
                <a:spcPct val="0"/>
              </a:spcAft>
              <a:buSzPts val="2400"/>
              <a:defRPr/>
            </a:pPr>
            <a:r>
              <a:rPr lang="en-US" sz="2400" kern="1200" dirty="0">
                <a:solidFill>
                  <a:srgbClr val="000000"/>
                </a:solidFill>
                <a:latin typeface="Arial (Body)"/>
                <a:ea typeface="+mn-ea"/>
                <a:cs typeface="+mn-cs"/>
              </a:rPr>
              <a:t>What unique qualities have made Vox Media be seen as the future of digital news publishing?</a:t>
            </a:r>
          </a:p>
        </p:txBody>
      </p:sp>
    </p:spTree>
    <p:extLst>
      <p:ext uri="{BB962C8B-B14F-4D97-AF65-F5344CB8AC3E}">
        <p14:creationId xmlns:p14="http://schemas.microsoft.com/office/powerpoint/2010/main" val="222621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Magazines Rebound</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39592"/>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Physical magazine circulation falls after 2001</a:t>
            </a:r>
          </a:p>
          <a:p>
            <a:pPr marL="741553" lvl="1" indent="-284353">
              <a:spcAft>
                <a:spcPct val="0"/>
              </a:spcAft>
              <a:buSzPts val="2400"/>
            </a:pPr>
            <a:r>
              <a:rPr lang="en-US" altLang="en-US" sz="2400" kern="1200" dirty="0">
                <a:solidFill>
                  <a:srgbClr val="000000"/>
                </a:solidFill>
                <a:latin typeface="Arial (Body)"/>
                <a:ea typeface="+mn-ea"/>
                <a:cs typeface="+mn-cs"/>
              </a:rPr>
              <a:t>Exception is special interest magazines</a:t>
            </a:r>
          </a:p>
          <a:p>
            <a:pPr marL="255651" lvl="0" indent="-255651">
              <a:spcAft>
                <a:spcPct val="0"/>
              </a:spcAft>
              <a:buSzPts val="2400"/>
              <a:tabLst/>
            </a:pPr>
            <a:r>
              <a:rPr lang="en-US" altLang="en-US" sz="2400" kern="1200" dirty="0">
                <a:solidFill>
                  <a:srgbClr val="000000"/>
                </a:solidFill>
                <a:latin typeface="Arial (Body)"/>
                <a:ea typeface="+mn-ea"/>
                <a:cs typeface="+mn-cs"/>
              </a:rPr>
              <a:t>Digital replica magazines</a:t>
            </a:r>
          </a:p>
          <a:p>
            <a:pPr marL="741553" lvl="1" indent="-284353">
              <a:spcAft>
                <a:spcPct val="0"/>
              </a:spcAft>
              <a:buSzPts val="2400"/>
            </a:pPr>
            <a:r>
              <a:rPr lang="en-US" altLang="en-US" sz="2400" kern="1200" dirty="0">
                <a:solidFill>
                  <a:srgbClr val="000000"/>
                </a:solidFill>
                <a:latin typeface="Arial (Body)"/>
                <a:ea typeface="+mn-ea"/>
                <a:cs typeface="+mn-cs"/>
              </a:rPr>
              <a:t>Ad revenue growing</a:t>
            </a:r>
          </a:p>
          <a:p>
            <a:pPr marL="741553" lvl="1" indent="-284353">
              <a:spcAft>
                <a:spcPct val="0"/>
              </a:spcAft>
              <a:buSzPts val="2400"/>
            </a:pPr>
            <a:r>
              <a:rPr lang="en-US" altLang="en-US" sz="2400" kern="1200" dirty="0">
                <a:solidFill>
                  <a:srgbClr val="000000"/>
                </a:solidFill>
                <a:latin typeface="Arial (Body)"/>
                <a:ea typeface="+mn-ea"/>
                <a:cs typeface="+mn-cs"/>
              </a:rPr>
              <a:t>Total audience size increasing</a:t>
            </a:r>
          </a:p>
          <a:p>
            <a:pPr marL="741553" lvl="1" indent="-284353">
              <a:spcAft>
                <a:spcPct val="0"/>
              </a:spcAft>
              <a:buSzPts val="2400"/>
            </a:pPr>
            <a:r>
              <a:rPr lang="en-US" altLang="en-US" sz="2400" kern="1200" dirty="0">
                <a:solidFill>
                  <a:srgbClr val="000000"/>
                </a:solidFill>
                <a:latin typeface="Arial (Body)"/>
                <a:ea typeface="+mn-ea"/>
                <a:cs typeface="+mn-cs"/>
              </a:rPr>
              <a:t>Popular websites drive traffic to online magazines</a:t>
            </a:r>
          </a:p>
          <a:p>
            <a:pPr marL="741553" lvl="1" indent="-284353">
              <a:spcAft>
                <a:spcPct val="0"/>
              </a:spcAft>
              <a:buSzPts val="2400"/>
            </a:pPr>
            <a:r>
              <a:rPr lang="en-US" altLang="en-US" sz="2400" kern="1200" dirty="0">
                <a:solidFill>
                  <a:srgbClr val="000000"/>
                </a:solidFill>
                <a:latin typeface="Arial (Body)"/>
                <a:ea typeface="+mn-ea"/>
                <a:cs typeface="+mn-cs"/>
              </a:rPr>
              <a:t>The New Yorker Today app</a:t>
            </a:r>
          </a:p>
          <a:p>
            <a:pPr marL="741553" lvl="1" indent="-284353">
              <a:spcAft>
                <a:spcPct val="0"/>
              </a:spcAft>
              <a:buSzPts val="2400"/>
            </a:pPr>
            <a:r>
              <a:rPr lang="en-US" altLang="en-US" sz="2400" kern="1200" dirty="0">
                <a:solidFill>
                  <a:srgbClr val="000000"/>
                </a:solidFill>
                <a:latin typeface="Arial (Body)"/>
                <a:ea typeface="+mn-ea"/>
                <a:cs typeface="+mn-cs"/>
              </a:rPr>
              <a:t>iPad Subscription Service</a:t>
            </a:r>
          </a:p>
          <a:p>
            <a:pPr marL="741553" lvl="1" indent="-284353">
              <a:spcAft>
                <a:spcPct val="0"/>
              </a:spcAft>
              <a:buSzPts val="2400"/>
            </a:pPr>
            <a:r>
              <a:rPr lang="en-US" altLang="en-US" sz="2400" kern="1200" dirty="0">
                <a:solidFill>
                  <a:srgbClr val="000000"/>
                </a:solidFill>
                <a:latin typeface="Arial (Body)"/>
                <a:ea typeface="+mn-ea"/>
                <a:cs typeface="+mn-cs"/>
              </a:rPr>
              <a:t>Magazine aggregators</a:t>
            </a:r>
          </a:p>
        </p:txBody>
      </p:sp>
    </p:spTree>
    <p:extLst>
      <p:ext uri="{BB962C8B-B14F-4D97-AF65-F5344CB8AC3E}">
        <p14:creationId xmlns:p14="http://schemas.microsoft.com/office/powerpoint/2010/main" val="105662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pt-BR" kern="1200" dirty="0">
                <a:latin typeface="Times New Roman" panose="02020603050405020304" pitchFamily="18" charset="0"/>
                <a:ea typeface="+mj-ea"/>
                <a:cs typeface="Times New Roman" panose="02020603050405020304" pitchFamily="18" charset="0"/>
              </a:rPr>
              <a:t>E-Books and Online Publishing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After several years of explosive growth, e-book </a:t>
            </a:r>
            <a:r>
              <a:rPr lang="en-US" altLang="en-US" sz="2400" kern="1200" dirty="0">
                <a:solidFill>
                  <a:srgbClr val="000000"/>
                </a:solidFill>
                <a:latin typeface="Arial (Body)"/>
                <a:ea typeface="+mn-ea"/>
                <a:cs typeface="+mn-cs"/>
              </a:rPr>
              <a:t>sales have </a:t>
            </a:r>
            <a:r>
              <a:rPr lang="en-US" sz="2400" kern="1200" dirty="0">
                <a:solidFill>
                  <a:srgbClr val="000000"/>
                </a:solidFill>
                <a:latin typeface="Arial (Body)"/>
                <a:ea typeface="+mn-ea"/>
                <a:cs typeface="+mn-cs"/>
              </a:rPr>
              <a:t>flattened </a:t>
            </a:r>
            <a:r>
              <a:rPr lang="en-US" altLang="en-US" sz="2400" kern="1200" dirty="0">
                <a:solidFill>
                  <a:srgbClr val="000000"/>
                </a:solidFill>
                <a:latin typeface="Arial (Body)"/>
                <a:ea typeface="+mn-ea"/>
                <a:cs typeface="+mn-cs"/>
              </a:rPr>
              <a:t>in recent years—$7.9 billion in 2017</a:t>
            </a:r>
          </a:p>
          <a:p>
            <a:pPr marL="741553" lvl="1" indent="-284353">
              <a:spcAft>
                <a:spcPct val="0"/>
              </a:spcAft>
              <a:buSzPts val="2400"/>
            </a:pPr>
            <a:r>
              <a:rPr lang="en-US" altLang="en-US" sz="2400" kern="1200" dirty="0">
                <a:solidFill>
                  <a:srgbClr val="000000"/>
                </a:solidFill>
                <a:latin typeface="Arial (Body)"/>
                <a:ea typeface="+mn-ea"/>
                <a:cs typeface="+mn-cs"/>
              </a:rPr>
              <a:t>30% of all consumer book sales</a:t>
            </a:r>
          </a:p>
          <a:p>
            <a:pPr marL="255651" lvl="0" indent="-255651">
              <a:spcAft>
                <a:spcPct val="0"/>
              </a:spcAft>
              <a:buSzPts val="2400"/>
              <a:tabLst/>
            </a:pPr>
            <a:r>
              <a:rPr lang="en-US" altLang="en-US" sz="2400" kern="1200" dirty="0">
                <a:solidFill>
                  <a:srgbClr val="000000"/>
                </a:solidFill>
                <a:latin typeface="Arial (Body)"/>
                <a:ea typeface="+mn-ea"/>
                <a:cs typeface="+mn-cs"/>
              </a:rPr>
              <a:t>New channel for self-publishing authors</a:t>
            </a:r>
          </a:p>
          <a:p>
            <a:pPr marL="255651" lvl="0" indent="-255651">
              <a:spcAft>
                <a:spcPct val="0"/>
              </a:spcAft>
              <a:buSzPts val="2400"/>
              <a:tabLst/>
            </a:pPr>
            <a:r>
              <a:rPr lang="en-US" altLang="ja-JP" sz="2400" kern="1200" dirty="0">
                <a:solidFill>
                  <a:srgbClr val="000000"/>
                </a:solidFill>
                <a:latin typeface="Arial (Body)"/>
                <a:cs typeface="+mn-cs"/>
              </a:rPr>
              <a:t>Major publishers still dominant source of book content</a:t>
            </a:r>
          </a:p>
          <a:p>
            <a:pPr marL="255651" lvl="0" indent="-255651">
              <a:spcAft>
                <a:spcPct val="0"/>
              </a:spcAft>
              <a:buSzPts val="2400"/>
              <a:tabLst/>
            </a:pPr>
            <a:r>
              <a:rPr lang="en-US" altLang="ja-JP" sz="2400" kern="1200" dirty="0">
                <a:solidFill>
                  <a:srgbClr val="000000"/>
                </a:solidFill>
                <a:latin typeface="Arial (Body)"/>
                <a:cs typeface="+mn-cs"/>
              </a:rPr>
              <a:t>While some large bookstore chains have disappeared, small independent bookstores have grown 27% since 2009.</a:t>
            </a:r>
          </a:p>
        </p:txBody>
      </p:sp>
    </p:spTree>
    <p:extLst>
      <p:ext uri="{BB962C8B-B14F-4D97-AF65-F5344CB8AC3E}">
        <p14:creationId xmlns:p14="http://schemas.microsoft.com/office/powerpoint/2010/main" val="3339195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Amazon and Apple: The New Digital Media Ecosystems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116207"/>
          </a:xfrm>
        </p:spPr>
        <p:txBody>
          <a:bodyPr wrap="square" lIns="91425" tIns="91425" rIns="91425" bIns="91425">
            <a:noAutofit/>
          </a:bodyPr>
          <a:lstStyle/>
          <a:p>
            <a:pPr marL="255651" lvl="0" indent="-255651">
              <a:spcAft>
                <a:spcPct val="0"/>
              </a:spcAft>
              <a:buSzPts val="2400"/>
              <a:tabLst/>
            </a:pPr>
            <a:r>
              <a:rPr lang="pt-BR" sz="2400" kern="1200" dirty="0" smtClean="0">
                <a:solidFill>
                  <a:srgbClr val="000000"/>
                </a:solidFill>
                <a:latin typeface="Arial (Body)"/>
                <a:ea typeface="+mn-ea"/>
                <a:cs typeface="+mn-cs"/>
              </a:rPr>
              <a:t>E-book </a:t>
            </a:r>
            <a:r>
              <a:rPr lang="en-US" sz="2400" kern="1200" dirty="0" smtClean="0">
                <a:solidFill>
                  <a:srgbClr val="000000"/>
                </a:solidFill>
                <a:latin typeface="Arial (Body)"/>
                <a:ea typeface="+mn-ea"/>
                <a:cs typeface="+mn-cs"/>
              </a:rPr>
              <a:t>hardware</a:t>
            </a:r>
            <a:r>
              <a:rPr lang="en-US" sz="2400" kern="1200" dirty="0">
                <a:solidFill>
                  <a:srgbClr val="000000"/>
                </a:solidFill>
                <a:latin typeface="Arial (Body)"/>
                <a:ea typeface="+mn-ea"/>
                <a:cs typeface="+mn-cs"/>
              </a:rPr>
              <a:t>, software, combined with online megastores</a:t>
            </a:r>
          </a:p>
          <a:p>
            <a:pPr marL="741553" lvl="1" indent="-284353">
              <a:spcAft>
                <a:spcPct val="0"/>
              </a:spcAft>
              <a:buSzPts val="2400"/>
            </a:pPr>
            <a:r>
              <a:rPr lang="en-US" sz="2400" kern="1200" dirty="0">
                <a:solidFill>
                  <a:srgbClr val="000000"/>
                </a:solidFill>
                <a:latin typeface="Arial (Body)"/>
                <a:ea typeface="+mn-ea"/>
                <a:cs typeface="+mn-cs"/>
              </a:rPr>
              <a:t>Amazon Kindle: Linked to Amazon store and cloud storage</a:t>
            </a:r>
          </a:p>
          <a:p>
            <a:pPr marL="741553" lvl="1" indent="-284353">
              <a:spcAft>
                <a:spcPct val="0"/>
              </a:spcAft>
              <a:buSzPts val="2400"/>
            </a:pPr>
            <a:r>
              <a:rPr lang="en-US" sz="2400" kern="1200" dirty="0">
                <a:solidFill>
                  <a:srgbClr val="000000"/>
                </a:solidFill>
                <a:latin typeface="Arial (Body)"/>
                <a:ea typeface="+mn-ea"/>
                <a:cs typeface="+mn-cs"/>
              </a:rPr>
              <a:t>Apple iPad: Multipurpose tablet, linked to Apple stores</a:t>
            </a:r>
          </a:p>
          <a:p>
            <a:pPr marL="255651" lvl="0" indent="-255651">
              <a:spcAft>
                <a:spcPct val="0"/>
              </a:spcAft>
              <a:buSzPts val="2400"/>
              <a:tabLst/>
            </a:pPr>
            <a:r>
              <a:rPr lang="en-US" sz="2400" kern="1200" dirty="0">
                <a:solidFill>
                  <a:srgbClr val="000000"/>
                </a:solidFill>
                <a:latin typeface="Arial (Body)"/>
                <a:ea typeface="+mn-ea"/>
                <a:cs typeface="+mn-cs"/>
              </a:rPr>
              <a:t>Authors able to bypass traditional agent, publisher channels</a:t>
            </a:r>
          </a:p>
        </p:txBody>
      </p:sp>
    </p:spTree>
    <p:extLst>
      <p:ext uri="{BB962C8B-B14F-4D97-AF65-F5344CB8AC3E}">
        <p14:creationId xmlns:p14="http://schemas.microsoft.com/office/powerpoint/2010/main" val="3108973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pt-BR" kern="1200" dirty="0">
                <a:latin typeface="Times New Roman" panose="02020603050405020304" pitchFamily="18" charset="0"/>
                <a:ea typeface="+mj-ea"/>
                <a:cs typeface="Times New Roman" panose="02020603050405020304" pitchFamily="18" charset="0"/>
              </a:rPr>
              <a:t>E-Book Business Models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39537"/>
          </a:xfrm>
        </p:spPr>
        <p:txBody>
          <a:bodyPr wrap="square" lIns="91425" tIns="91425" rIns="91425" bIns="91425">
            <a:noAutofit/>
          </a:bodyPr>
          <a:lstStyle/>
          <a:p>
            <a:pPr marL="255651" lvl="0" indent="-255651">
              <a:spcAft>
                <a:spcPct val="0"/>
              </a:spcAft>
              <a:buSzPts val="2400"/>
              <a:tabLst/>
            </a:pPr>
            <a:r>
              <a:rPr lang="pt-BR" altLang="en-US" sz="2200" kern="1200" dirty="0" smtClean="0">
                <a:solidFill>
                  <a:srgbClr val="000000"/>
                </a:solidFill>
                <a:latin typeface="+mn-lt"/>
                <a:ea typeface="+mn-ea"/>
                <a:cs typeface="+mn-cs"/>
              </a:rPr>
              <a:t>E-book </a:t>
            </a:r>
            <a:r>
              <a:rPr lang="en-US" altLang="en-US" sz="2200" kern="1200" dirty="0" smtClean="0">
                <a:solidFill>
                  <a:srgbClr val="000000"/>
                </a:solidFill>
                <a:latin typeface="+mn-lt"/>
                <a:ea typeface="+mn-ea"/>
                <a:cs typeface="+mn-cs"/>
              </a:rPr>
              <a:t>industry </a:t>
            </a:r>
            <a:r>
              <a:rPr lang="en-US" altLang="en-US" sz="2200" kern="1200" dirty="0">
                <a:solidFill>
                  <a:srgbClr val="000000"/>
                </a:solidFill>
                <a:latin typeface="+mn-lt"/>
                <a:ea typeface="+mn-ea"/>
                <a:cs typeface="+mn-cs"/>
              </a:rPr>
              <a:t>composition</a:t>
            </a:r>
          </a:p>
          <a:p>
            <a:pPr marL="741553" lvl="1" indent="-284353">
              <a:spcAft>
                <a:spcPct val="0"/>
              </a:spcAft>
              <a:buSzPts val="2400"/>
            </a:pPr>
            <a:r>
              <a:rPr lang="en-US" altLang="en-US" sz="2200" kern="1200" dirty="0">
                <a:solidFill>
                  <a:srgbClr val="000000"/>
                </a:solidFill>
                <a:latin typeface="+mn-lt"/>
                <a:ea typeface="+mn-ea"/>
                <a:cs typeface="+mn-cs"/>
              </a:rPr>
              <a:t>Intermediary retailers (booksellers), traditional publishers, technology developers, device makers (e-readers), vanity presses</a:t>
            </a:r>
          </a:p>
          <a:p>
            <a:pPr marL="255651" lvl="0" indent="-255651">
              <a:spcAft>
                <a:spcPct val="0"/>
              </a:spcAft>
              <a:buSzPts val="2400"/>
              <a:tabLst/>
            </a:pPr>
            <a:r>
              <a:rPr lang="en-US" altLang="en-US" sz="2200" kern="1200" dirty="0">
                <a:solidFill>
                  <a:srgbClr val="000000"/>
                </a:solidFill>
                <a:latin typeface="+mn-lt"/>
                <a:ea typeface="+mn-ea"/>
                <a:cs typeface="+mn-cs"/>
              </a:rPr>
              <a:t>Wholesale model</a:t>
            </a:r>
          </a:p>
          <a:p>
            <a:pPr marL="741553" lvl="1" indent="-284353">
              <a:spcAft>
                <a:spcPct val="0"/>
              </a:spcAft>
              <a:buSzPts val="2400"/>
            </a:pPr>
            <a:r>
              <a:rPr lang="en-US" altLang="en-US" sz="2200" kern="1200" dirty="0">
                <a:solidFill>
                  <a:srgbClr val="000000"/>
                </a:solidFill>
                <a:latin typeface="+mn-lt"/>
                <a:ea typeface="+mn-ea"/>
                <a:cs typeface="+mn-cs"/>
              </a:rPr>
              <a:t>Retailers pay wholesale price and establish retail price</a:t>
            </a:r>
          </a:p>
          <a:p>
            <a:pPr marL="255651" lvl="0" indent="-255651">
              <a:spcAft>
                <a:spcPct val="0"/>
              </a:spcAft>
              <a:buSzPts val="2400"/>
              <a:tabLst/>
            </a:pPr>
            <a:r>
              <a:rPr lang="en-US" altLang="en-US" sz="2200" kern="1200" dirty="0">
                <a:solidFill>
                  <a:srgbClr val="000000"/>
                </a:solidFill>
                <a:latin typeface="+mn-lt"/>
                <a:ea typeface="+mn-ea"/>
                <a:cs typeface="+mn-cs"/>
              </a:rPr>
              <a:t>Agency model</a:t>
            </a:r>
          </a:p>
          <a:p>
            <a:pPr marL="741553" lvl="1" indent="-284353">
              <a:spcAft>
                <a:spcPct val="0"/>
              </a:spcAft>
              <a:buSzPts val="2400"/>
            </a:pPr>
            <a:r>
              <a:rPr lang="en-US" altLang="en-US" sz="2200" kern="1200" dirty="0">
                <a:solidFill>
                  <a:srgbClr val="000000"/>
                </a:solidFill>
                <a:latin typeface="+mn-lt"/>
                <a:ea typeface="+mn-ea"/>
                <a:cs typeface="+mn-cs"/>
              </a:rPr>
              <a:t>Distributor as agent must charge </a:t>
            </a:r>
            <a:r>
              <a:rPr lang="en-US" altLang="en-US" sz="2200" kern="1200" dirty="0" smtClean="0">
                <a:solidFill>
                  <a:srgbClr val="000000"/>
                </a:solidFill>
                <a:latin typeface="+mn-lt"/>
                <a:ea typeface="+mn-ea"/>
                <a:cs typeface="+mn-cs"/>
              </a:rPr>
              <a:t>publisher</a:t>
            </a:r>
            <a:r>
              <a:rPr lang="en-US" altLang="ja-JP" sz="2200" kern="1200" dirty="0" smtClean="0">
                <a:solidFill>
                  <a:srgbClr val="000000"/>
                </a:solidFill>
                <a:latin typeface="+mn-lt"/>
                <a:cs typeface="+mn-cs"/>
              </a:rPr>
              <a:t>’s </a:t>
            </a:r>
            <a:r>
              <a:rPr lang="en-US" altLang="ja-JP" sz="2200" kern="1200" dirty="0">
                <a:solidFill>
                  <a:srgbClr val="000000"/>
                </a:solidFill>
                <a:latin typeface="+mn-lt"/>
                <a:cs typeface="+mn-cs"/>
              </a:rPr>
              <a:t>retail price</a:t>
            </a:r>
          </a:p>
          <a:p>
            <a:pPr marL="255651" lvl="0" indent="-255651">
              <a:spcAft>
                <a:spcPct val="0"/>
              </a:spcAft>
              <a:buSzPts val="2400"/>
              <a:tabLst/>
            </a:pPr>
            <a:r>
              <a:rPr lang="en-US" altLang="ja-JP" sz="2200" kern="1200" dirty="0">
                <a:solidFill>
                  <a:srgbClr val="000000"/>
                </a:solidFill>
                <a:latin typeface="+mn-lt"/>
                <a:cs typeface="+mn-cs"/>
              </a:rPr>
              <a:t>Apple and book publisher price-fixing</a:t>
            </a:r>
          </a:p>
        </p:txBody>
      </p:sp>
    </p:spTree>
    <p:extLst>
      <p:ext uri="{BB962C8B-B14F-4D97-AF65-F5344CB8AC3E}">
        <p14:creationId xmlns:p14="http://schemas.microsoft.com/office/powerpoint/2010/main" val="1491306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a:latin typeface="Times New Roman" panose="02020603050405020304" pitchFamily="18" charset="0"/>
                <a:ea typeface="+mj-ea"/>
                <a:cs typeface="Times New Roman" panose="02020603050405020304" pitchFamily="18" charset="0"/>
              </a:rPr>
              <a:t>Challenges of E-Book Platform</a:t>
            </a:r>
          </a:p>
        </p:txBody>
      </p:sp>
      <p:sp>
        <p:nvSpPr>
          <p:cNvPr id="3" name="Text Placeholder 2"/>
          <p:cNvSpPr>
            <a:spLocks noGrp="1"/>
          </p:cNvSpPr>
          <p:nvPr>
            <p:ph type="body" idx="1"/>
          </p:nvPr>
        </p:nvSpPr>
        <p:spPr>
          <a:xfrm>
            <a:off x="457200" y="1600200"/>
            <a:ext cx="8229600" cy="4278064"/>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Control over pricing</a:t>
            </a:r>
          </a:p>
          <a:p>
            <a:pPr marL="741553" lvl="1" indent="-284353">
              <a:spcAft>
                <a:spcPct val="0"/>
              </a:spcAft>
              <a:buSzPts val="2400"/>
            </a:pPr>
            <a:r>
              <a:rPr lang="en-US" altLang="en-US" sz="2400" kern="1200" dirty="0">
                <a:solidFill>
                  <a:srgbClr val="000000"/>
                </a:solidFill>
                <a:latin typeface="Arial (Body)"/>
                <a:ea typeface="+mn-ea"/>
                <a:cs typeface="+mn-cs"/>
              </a:rPr>
              <a:t>Amazon controls largest market share for e-books</a:t>
            </a:r>
          </a:p>
          <a:p>
            <a:pPr marL="741553" lvl="1" indent="-284353">
              <a:spcAft>
                <a:spcPct val="0"/>
              </a:spcAft>
              <a:buSzPts val="2400"/>
            </a:pPr>
            <a:r>
              <a:rPr lang="en-US" altLang="en-US" sz="2400" kern="1200" dirty="0">
                <a:solidFill>
                  <a:srgbClr val="000000"/>
                </a:solidFill>
                <a:latin typeface="Arial (Body)"/>
                <a:ea typeface="+mn-ea"/>
                <a:cs typeface="+mn-cs"/>
              </a:rPr>
              <a:t>Amazon’s own book publishing brand</a:t>
            </a:r>
          </a:p>
          <a:p>
            <a:pPr marL="255651" lvl="0" indent="-255651">
              <a:spcAft>
                <a:spcPct val="0"/>
              </a:spcAft>
              <a:buSzPts val="2400"/>
              <a:tabLst/>
            </a:pPr>
            <a:r>
              <a:rPr lang="en-US" altLang="en-US" sz="2400" kern="1200" dirty="0">
                <a:solidFill>
                  <a:srgbClr val="000000"/>
                </a:solidFill>
                <a:latin typeface="Arial (Body)"/>
                <a:ea typeface="+mn-ea"/>
                <a:cs typeface="+mn-cs"/>
              </a:rPr>
              <a:t>Further evolution of digital distribution platform</a:t>
            </a:r>
          </a:p>
          <a:p>
            <a:pPr marL="741553" lvl="1" indent="-284353">
              <a:spcAft>
                <a:spcPct val="0"/>
              </a:spcAft>
              <a:buSzPts val="2400"/>
            </a:pPr>
            <a:r>
              <a:rPr lang="en-US" altLang="en-US" sz="2400" kern="1200" dirty="0">
                <a:solidFill>
                  <a:srgbClr val="000000"/>
                </a:solidFill>
                <a:latin typeface="Arial (Body)"/>
                <a:ea typeface="+mn-ea"/>
                <a:cs typeface="+mn-cs"/>
              </a:rPr>
              <a:t>Kindle Unlimited subscription service</a:t>
            </a:r>
          </a:p>
          <a:p>
            <a:pPr marL="741553" lvl="1" indent="-284353">
              <a:spcAft>
                <a:spcPct val="0"/>
              </a:spcAft>
              <a:buSzPts val="2400"/>
            </a:pPr>
            <a:r>
              <a:rPr lang="en-US" altLang="en-US" sz="2400" kern="1200" dirty="0">
                <a:solidFill>
                  <a:srgbClr val="000000"/>
                </a:solidFill>
                <a:latin typeface="Arial (Body)"/>
                <a:ea typeface="+mn-ea"/>
                <a:cs typeface="+mn-cs"/>
              </a:rPr>
              <a:t>Digital marketplace exchanges for peer sharing of digital files</a:t>
            </a:r>
          </a:p>
          <a:p>
            <a:pPr marL="255651" lvl="0" indent="-255651">
              <a:spcAft>
                <a:spcPct val="0"/>
              </a:spcAft>
              <a:buSzPts val="2400"/>
              <a:tabLst/>
            </a:pPr>
            <a:r>
              <a:rPr lang="en-US" altLang="en-US" sz="2400" kern="1200" dirty="0">
                <a:solidFill>
                  <a:srgbClr val="000000"/>
                </a:solidFill>
                <a:latin typeface="Arial (Body)"/>
                <a:ea typeface="+mn-ea"/>
                <a:cs typeface="+mn-cs"/>
              </a:rPr>
              <a:t>Converging </a:t>
            </a:r>
            <a:r>
              <a:rPr lang="en-US" altLang="en-US" sz="2400" kern="1200" dirty="0" smtClean="0">
                <a:solidFill>
                  <a:srgbClr val="000000"/>
                </a:solidFill>
                <a:latin typeface="Arial (Body)"/>
                <a:ea typeface="+mn-ea"/>
                <a:cs typeface="+mn-cs"/>
              </a:rPr>
              <a:t>technologies</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Interactive books, iBook Author, iBook Textbooks</a:t>
            </a:r>
          </a:p>
        </p:txBody>
      </p:sp>
    </p:spTree>
    <p:extLst>
      <p:ext uri="{BB962C8B-B14F-4D97-AF65-F5344CB8AC3E}">
        <p14:creationId xmlns:p14="http://schemas.microsoft.com/office/powerpoint/2010/main" val="355184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10.11 </a:t>
            </a:r>
            <a:r>
              <a:rPr lang="en-US" kern="1200" dirty="0" smtClean="0">
                <a:latin typeface="Times New Roman" panose="02020603050405020304" pitchFamily="18" charset="0"/>
                <a:ea typeface="+mj-ea"/>
                <a:cs typeface="Times New Roman" panose="02020603050405020304" pitchFamily="18" charset="0"/>
              </a:rPr>
              <a:t>E-Book Sales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combination of bar graph and line graph shows sales of e-books in the United States between the period 20 12 to 20 19. The x-axis shows the year. The y-axis on one side of the graph shows e-book revenues by the billion ranging from zero to 8 billion dollars. The other y-axis shows percentages ranging from zero percent to 40 percent in increments of 5. Revenue, percentage of total book sales, and rate of growth are being shown. The data is as follows. In 20 12, e-book revenues were 3.4 billion dollars, percentage of total book sales were 12%, and rate of growth was 35%. In 20 13, e-book revenues were 4.5 billion, percentage of total book sales was 17, and rate of growth was 35. In 20 14, e-book revenues were 5.7 billion, percentage of total book sales was 20, and rate of growth was 26. In 20 15, e-book revenues were 6.7 billion, percentage of total book sales was 23, and rate of growth was 18. In 20 16, e-book revenues were 7.8 billion, percentage of total book sales was 30, and rate of growth was 16. In 20 17, e-book revenues were 7.9 billion, percentage of total book sales was 30, and rate of growth was 1. In 20 18, e-book revenues are 8 billion, percentage of total book sales is 30, and rate of growth is 1. In 20 19, e-book revenues is 8.1 billion, percentage of total book sales is 31, and rate of growth is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86" y="1565087"/>
            <a:ext cx="7039844" cy="4573991"/>
          </a:xfrm>
          <a:prstGeom prst="rect">
            <a:avLst/>
          </a:prstGeom>
        </p:spPr>
      </p:pic>
    </p:spTree>
    <p:extLst>
      <p:ext uri="{BB962C8B-B14F-4D97-AF65-F5344CB8AC3E}">
        <p14:creationId xmlns:p14="http://schemas.microsoft.com/office/powerpoint/2010/main" val="281442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altLang="en-US" kern="1200" dirty="0" smtClean="0">
                <a:latin typeface="Times New Roman" panose="02020603050405020304" pitchFamily="18" charset="0"/>
                <a:ea typeface="+mj-ea"/>
                <a:cs typeface="Times New Roman" panose="02020603050405020304" pitchFamily="18" charset="0"/>
              </a:rPr>
              <a:t>Cord Cutters and Cord Shavers: The Emerging Internet Broadcast System (I</a:t>
            </a:r>
            <a:r>
              <a:rPr lang="en-US" altLang="en-US" sz="100" kern="1200" dirty="0" smtClean="0">
                <a:latin typeface="Times New Roman" panose="02020603050405020304" pitchFamily="18" charset="0"/>
                <a:ea typeface="+mj-ea"/>
                <a:cs typeface="Times New Roman" panose="02020603050405020304" pitchFamily="18" charset="0"/>
              </a:rPr>
              <a:t> </a:t>
            </a:r>
            <a:r>
              <a:rPr lang="en-US" altLang="en-US" kern="1200" dirty="0" smtClean="0">
                <a:latin typeface="Times New Roman" panose="02020603050405020304" pitchFamily="18" charset="0"/>
                <a:ea typeface="+mj-ea"/>
                <a:cs typeface="Times New Roman" panose="02020603050405020304" pitchFamily="18" charset="0"/>
              </a:rPr>
              <a:t>B</a:t>
            </a:r>
            <a:r>
              <a:rPr lang="en-US" altLang="en-US" sz="100" kern="1200" dirty="0" smtClean="0">
                <a:latin typeface="Times New Roman" panose="02020603050405020304" pitchFamily="18" charset="0"/>
                <a:ea typeface="+mj-ea"/>
                <a:cs typeface="Times New Roman" panose="02020603050405020304" pitchFamily="18" charset="0"/>
              </a:rPr>
              <a:t> </a:t>
            </a:r>
            <a:r>
              <a:rPr lang="en-US" altLang="en-US" kern="1200" dirty="0" smtClean="0">
                <a:latin typeface="Times New Roman" panose="02020603050405020304" pitchFamily="18" charset="0"/>
                <a:ea typeface="+mj-ea"/>
                <a:cs typeface="Times New Roman" panose="02020603050405020304" pitchFamily="18" charset="0"/>
              </a:rPr>
              <a:t>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000791"/>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pPr>
            <a:r>
              <a:rPr lang="en-US" sz="2400" kern="1200" dirty="0">
                <a:solidFill>
                  <a:srgbClr val="000000"/>
                </a:solidFill>
                <a:latin typeface="Arial (Body)"/>
                <a:ea typeface="+mn-ea"/>
                <a:cs typeface="+mn-cs"/>
              </a:rPr>
              <a:t>Do you subscribe to any online video streaming services? If so, which ones?</a:t>
            </a:r>
          </a:p>
          <a:p>
            <a:pPr marL="741553" lvl="1" indent="-284353">
              <a:spcAft>
                <a:spcPct val="0"/>
              </a:spcAft>
              <a:buSzPts val="2400"/>
            </a:pPr>
            <a:r>
              <a:rPr lang="en-US" sz="2400" kern="1200" dirty="0">
                <a:solidFill>
                  <a:srgbClr val="000000"/>
                </a:solidFill>
                <a:latin typeface="Arial (Body)"/>
                <a:ea typeface="+mn-ea"/>
                <a:cs typeface="+mn-cs"/>
              </a:rPr>
              <a:t>What sites have given you the best overall viewing or entertainment experience, and why?</a:t>
            </a:r>
          </a:p>
          <a:p>
            <a:pPr marL="741553" lvl="1" indent="-284353">
              <a:spcAft>
                <a:spcPct val="0"/>
              </a:spcAft>
              <a:buSzPts val="2400"/>
            </a:pPr>
            <a:r>
              <a:rPr lang="en-US" sz="2400" kern="1200" dirty="0">
                <a:solidFill>
                  <a:srgbClr val="000000"/>
                </a:solidFill>
                <a:latin typeface="Arial (Body)"/>
                <a:ea typeface="+mn-ea"/>
                <a:cs typeface="+mn-cs"/>
              </a:rPr>
              <a:t>What are the advantages of watching traditional television over watching online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V and </a:t>
            </a:r>
            <a:r>
              <a:rPr lang="en-US" sz="2400" kern="1200" dirty="0">
                <a:solidFill>
                  <a:srgbClr val="000000"/>
                </a:solidFill>
                <a:latin typeface="Arial (Body)"/>
                <a:ea typeface="+mn-ea"/>
                <a:cs typeface="+mn-cs"/>
              </a:rPr>
              <a:t>films?</a:t>
            </a:r>
          </a:p>
        </p:txBody>
      </p:sp>
    </p:spTree>
    <p:extLst>
      <p:ext uri="{BB962C8B-B14F-4D97-AF65-F5344CB8AC3E}">
        <p14:creationId xmlns:p14="http://schemas.microsoft.com/office/powerpoint/2010/main" val="338861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Online Entertainment Industry </a:t>
            </a:r>
            <a:r>
              <a:rPr lang="en-US"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Four traditional players, one newcomer</a:t>
            </a:r>
          </a:p>
          <a:p>
            <a:pPr marL="741553" lvl="1" indent="-284353">
              <a:spcAft>
                <a:spcPct val="0"/>
              </a:spcAft>
              <a:buSzPts val="2400"/>
            </a:pPr>
            <a:r>
              <a:rPr lang="en-US" sz="2400" kern="1200" dirty="0">
                <a:solidFill>
                  <a:srgbClr val="000000"/>
                </a:solidFill>
                <a:latin typeface="Arial (Body)"/>
                <a:ea typeface="+mn-ea"/>
                <a:cs typeface="+mn-cs"/>
              </a:rPr>
              <a:t>Television</a:t>
            </a:r>
          </a:p>
          <a:p>
            <a:pPr marL="741553" lvl="1" indent="-284353">
              <a:spcAft>
                <a:spcPct val="0"/>
              </a:spcAft>
              <a:buSzPts val="2400"/>
            </a:pPr>
            <a:r>
              <a:rPr lang="en-US" sz="2400" kern="1200" dirty="0">
                <a:solidFill>
                  <a:srgbClr val="000000"/>
                </a:solidFill>
                <a:latin typeface="Arial (Body)"/>
                <a:ea typeface="+mn-ea"/>
                <a:cs typeface="+mn-cs"/>
              </a:rPr>
              <a:t>Radio broadcasting</a:t>
            </a:r>
          </a:p>
          <a:p>
            <a:pPr marL="741553" lvl="1" indent="-284353">
              <a:spcAft>
                <a:spcPct val="0"/>
              </a:spcAft>
              <a:buSzPts val="2400"/>
            </a:pPr>
            <a:r>
              <a:rPr lang="en-US" sz="2400" kern="1200" dirty="0">
                <a:solidFill>
                  <a:srgbClr val="000000"/>
                </a:solidFill>
                <a:latin typeface="Arial (Body)"/>
                <a:ea typeface="+mn-ea"/>
                <a:cs typeface="+mn-cs"/>
              </a:rPr>
              <a:t>Hollywood films</a:t>
            </a:r>
          </a:p>
          <a:p>
            <a:pPr marL="741553" lvl="1" indent="-284353">
              <a:spcAft>
                <a:spcPct val="0"/>
              </a:spcAft>
              <a:buSzPts val="2400"/>
            </a:pPr>
            <a:r>
              <a:rPr lang="en-US" sz="2400" kern="1200" dirty="0">
                <a:solidFill>
                  <a:srgbClr val="000000"/>
                </a:solidFill>
                <a:latin typeface="Arial (Body)"/>
                <a:ea typeface="+mn-ea"/>
                <a:cs typeface="+mn-cs"/>
              </a:rPr>
              <a:t>Music</a:t>
            </a:r>
          </a:p>
          <a:p>
            <a:pPr marL="741553" lvl="1" indent="-284353">
              <a:spcAft>
                <a:spcPct val="0"/>
              </a:spcAft>
              <a:buSzPts val="2400"/>
            </a:pPr>
            <a:r>
              <a:rPr lang="en-US" sz="2400" kern="1200" dirty="0">
                <a:solidFill>
                  <a:srgbClr val="000000"/>
                </a:solidFill>
                <a:latin typeface="Arial (Body)"/>
                <a:ea typeface="+mn-ea"/>
                <a:cs typeface="+mn-cs"/>
              </a:rPr>
              <a:t>Games</a:t>
            </a:r>
          </a:p>
        </p:txBody>
      </p:sp>
    </p:spTree>
    <p:extLst>
      <p:ext uri="{BB962C8B-B14F-4D97-AF65-F5344CB8AC3E}">
        <p14:creationId xmlns:p14="http://schemas.microsoft.com/office/powerpoint/2010/main" val="1422630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Online Entertainment Industry </a:t>
            </a:r>
            <a:r>
              <a:rPr lang="en-US"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6264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mn-lt"/>
                <a:ea typeface="+mn-ea"/>
                <a:cs typeface="+mn-cs"/>
              </a:rPr>
              <a:t>Internet is transforming industry:</a:t>
            </a:r>
          </a:p>
          <a:p>
            <a:pPr marL="741553" lvl="1" indent="-284353">
              <a:spcAft>
                <a:spcPct val="0"/>
              </a:spcAft>
              <a:buSzPts val="2400"/>
            </a:pPr>
            <a:r>
              <a:rPr lang="en-US" sz="2400" kern="1200" dirty="0">
                <a:solidFill>
                  <a:srgbClr val="000000"/>
                </a:solidFill>
                <a:latin typeface="+mn-lt"/>
                <a:ea typeface="+mn-ea"/>
                <a:cs typeface="+mn-cs"/>
              </a:rPr>
              <a:t>Mobile devices</a:t>
            </a:r>
          </a:p>
          <a:p>
            <a:pPr marL="741553" lvl="1" indent="-284353">
              <a:spcAft>
                <a:spcPct val="0"/>
              </a:spcAft>
              <a:buSzPts val="2400"/>
            </a:pPr>
            <a:r>
              <a:rPr lang="en-US" sz="2400" kern="1200" dirty="0">
                <a:solidFill>
                  <a:srgbClr val="000000"/>
                </a:solidFill>
                <a:latin typeface="+mn-lt"/>
                <a:ea typeface="+mn-ea"/>
                <a:cs typeface="+mn-cs"/>
              </a:rPr>
              <a:t>Social networks featuring video streaming</a:t>
            </a:r>
          </a:p>
          <a:p>
            <a:pPr marL="741553" lvl="1" indent="-284353">
              <a:spcAft>
                <a:spcPct val="0"/>
              </a:spcAft>
              <a:buSzPts val="2400"/>
            </a:pPr>
            <a:r>
              <a:rPr lang="en-US" sz="2400" kern="1200" dirty="0">
                <a:solidFill>
                  <a:srgbClr val="000000"/>
                </a:solidFill>
                <a:latin typeface="+mn-lt"/>
                <a:ea typeface="+mn-ea"/>
                <a:cs typeface="+mn-cs"/>
              </a:rPr>
              <a:t>Download and streaming services</a:t>
            </a:r>
          </a:p>
          <a:p>
            <a:pPr marL="741553" lvl="1" indent="-284353">
              <a:spcAft>
                <a:spcPct val="0"/>
              </a:spcAft>
              <a:buSzPts val="2400"/>
            </a:pPr>
            <a:r>
              <a:rPr lang="en-US" sz="2400" kern="1200" dirty="0">
                <a:solidFill>
                  <a:srgbClr val="000000"/>
                </a:solidFill>
                <a:latin typeface="+mn-lt"/>
                <a:ea typeface="+mn-ea"/>
                <a:cs typeface="+mn-cs"/>
              </a:rPr>
              <a:t>Growth in broadband access</a:t>
            </a:r>
          </a:p>
          <a:p>
            <a:pPr marL="741553" lvl="1" indent="-284353">
              <a:spcAft>
                <a:spcPct val="0"/>
              </a:spcAft>
              <a:buSzPts val="2400"/>
            </a:pPr>
            <a:r>
              <a:rPr lang="en-US" sz="2400" kern="1200" dirty="0">
                <a:solidFill>
                  <a:srgbClr val="000000"/>
                </a:solidFill>
                <a:latin typeface="+mn-lt"/>
                <a:ea typeface="+mn-ea"/>
                <a:cs typeface="+mn-cs"/>
              </a:rPr>
              <a:t>Closed streaming platforms reduce need for </a:t>
            </a:r>
            <a:r>
              <a:rPr lang="en-US" sz="2400" kern="1200" dirty="0" smtClean="0">
                <a:solidFill>
                  <a:srgbClr val="000000"/>
                </a:solidFill>
                <a:latin typeface="+mn-lt"/>
                <a:ea typeface="+mn-ea"/>
                <a:cs typeface="+mn-cs"/>
              </a:rPr>
              <a:t>D</a:t>
            </a:r>
            <a:r>
              <a:rPr lang="en-US" sz="100" kern="1200" dirty="0" smtClean="0">
                <a:solidFill>
                  <a:srgbClr val="000000"/>
                </a:solidFill>
                <a:latin typeface="+mn-lt"/>
                <a:ea typeface="+mn-ea"/>
                <a:cs typeface="+mn-cs"/>
              </a:rPr>
              <a:t> </a:t>
            </a:r>
            <a:r>
              <a:rPr lang="en-US" sz="2400" kern="1200" dirty="0" smtClean="0">
                <a:solidFill>
                  <a:srgbClr val="000000"/>
                </a:solidFill>
                <a:latin typeface="+mn-lt"/>
                <a:ea typeface="+mn-ea"/>
                <a:cs typeface="+mn-cs"/>
              </a:rPr>
              <a:t>R</a:t>
            </a:r>
            <a:r>
              <a:rPr lang="en-US" sz="100" kern="1200" dirty="0" smtClean="0">
                <a:solidFill>
                  <a:srgbClr val="000000"/>
                </a:solidFill>
                <a:latin typeface="+mn-lt"/>
                <a:ea typeface="+mn-ea"/>
                <a:cs typeface="+mn-cs"/>
              </a:rPr>
              <a:t> </a:t>
            </a:r>
            <a:r>
              <a:rPr lang="en-US" sz="2400" kern="1200" dirty="0" smtClean="0">
                <a:solidFill>
                  <a:srgbClr val="000000"/>
                </a:solidFill>
                <a:latin typeface="+mn-lt"/>
                <a:ea typeface="+mn-ea"/>
                <a:cs typeface="+mn-cs"/>
              </a:rPr>
              <a:t>M</a:t>
            </a:r>
            <a:endParaRPr lang="en-US" sz="2400" kern="1200" dirty="0">
              <a:solidFill>
                <a:srgbClr val="000000"/>
              </a:solidFill>
              <a:latin typeface="+mn-lt"/>
              <a:ea typeface="+mn-ea"/>
              <a:cs typeface="+mn-cs"/>
            </a:endParaRPr>
          </a:p>
          <a:p>
            <a:pPr marL="255651" lvl="0" indent="-255651">
              <a:spcAft>
                <a:spcPct val="0"/>
              </a:spcAft>
              <a:buSzPts val="2400"/>
              <a:tabLst/>
            </a:pPr>
            <a:r>
              <a:rPr lang="en-US" sz="2400" kern="1200" dirty="0">
                <a:solidFill>
                  <a:srgbClr val="000000"/>
                </a:solidFill>
                <a:latin typeface="+mn-lt"/>
                <a:ea typeface="+mn-ea"/>
                <a:cs typeface="+mn-cs"/>
              </a:rPr>
              <a:t>Emergence of very large-scale, integrated technology media </a:t>
            </a:r>
            <a:r>
              <a:rPr lang="en-US" sz="2400" kern="1200" dirty="0" smtClean="0">
                <a:solidFill>
                  <a:srgbClr val="000000"/>
                </a:solidFill>
                <a:latin typeface="+mn-lt"/>
                <a:ea typeface="+mn-ea"/>
                <a:cs typeface="+mn-cs"/>
              </a:rPr>
              <a:t>companies</a:t>
            </a:r>
            <a:endParaRPr lang="en-US" sz="2400" kern="1200" dirty="0">
              <a:solidFill>
                <a:srgbClr val="000000"/>
              </a:solidFill>
              <a:latin typeface="+mn-lt"/>
              <a:ea typeface="+mn-ea"/>
              <a:cs typeface="+mn-cs"/>
            </a:endParaRPr>
          </a:p>
          <a:p>
            <a:pPr marL="741553" lvl="1" indent="-284353">
              <a:spcAft>
                <a:spcPct val="0"/>
              </a:spcAft>
              <a:buSzPts val="2400"/>
            </a:pPr>
            <a:r>
              <a:rPr lang="en-US" sz="2400" kern="1200" dirty="0" smtClean="0">
                <a:solidFill>
                  <a:srgbClr val="000000"/>
                </a:solidFill>
                <a:latin typeface="+mn-lt"/>
                <a:ea typeface="+mn-ea"/>
                <a:cs typeface="+mn-cs"/>
              </a:rPr>
              <a:t>Amazon</a:t>
            </a:r>
            <a:r>
              <a:rPr lang="en-US" sz="2400" kern="1200" dirty="0">
                <a:solidFill>
                  <a:srgbClr val="000000"/>
                </a:solidFill>
                <a:latin typeface="+mn-lt"/>
                <a:ea typeface="+mn-ea"/>
                <a:cs typeface="+mn-cs"/>
              </a:rPr>
              <a:t>, Google, Apple, and Netflix.</a:t>
            </a:r>
          </a:p>
        </p:txBody>
      </p:sp>
    </p:spTree>
    <p:extLst>
      <p:ext uri="{BB962C8B-B14F-4D97-AF65-F5344CB8AC3E}">
        <p14:creationId xmlns:p14="http://schemas.microsoft.com/office/powerpoint/2010/main" val="1473688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10.13 </a:t>
            </a:r>
            <a:r>
              <a:rPr lang="en-US" kern="1200" dirty="0" smtClean="0">
                <a:latin typeface="Times New Roman" panose="02020603050405020304" pitchFamily="18" charset="0"/>
                <a:ea typeface="+mj-ea"/>
                <a:cs typeface="Times New Roman" panose="02020603050405020304" pitchFamily="18" charset="0"/>
              </a:rPr>
              <a:t>Projected Growth in U.S. Online Entertainment Revenue</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bar graph shows projected growth in U S online entertainment revenue from 20 15 to 20 20. The x-axis shows the year, and the y-axis shows sales by the billion ranging from zero to 25 billion in increments of 5. 4 forms of entertainment are being compared, online T V and movies, online music, online video games, and internet radio. The data is as follows. In 20 15, Online T V and movies grossed 9.75 billion dollars, online music grossed 4.5 billion dollars, online video games grossed 16.5 billion dollars, and internet radio grossed 3 billion. In 20 16, online T V and movies grossed 10.25 billion, online music grossed 6 billion, online video games grossed 18 billion, and internet radio grossed 3.5 billion. In 20 17, online T V and movies grossed 12.5 billion, online music grossed 6.5 billion, online video games grossed 19.5 billion, and internet radio grossed 4 billion. In 20 18, online T V and movies is projected to gross 15 billion, online music is projected to gross 7 billion, online video games are projected to gross 20.25 billion, and internet radio is projected to gross 9.75 billion. In 20 19, online T V and movies is projected to gross 17.5 billion, online music is projected to gross 9 billion, online video games is projected to gross 21 billion, and internet radio is projected to gross 5.5 billion. In 20 20, online T V and movies is projected to gross 21 billion, online music is projected to gross 10 billion, online video games is projected to gross 21 billion, and internet radio is projected to gross 6 billion. All figures are approxima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889" y="1521438"/>
            <a:ext cx="6948222" cy="4606709"/>
          </a:xfrm>
          <a:prstGeom prst="rect">
            <a:avLst/>
          </a:prstGeom>
        </p:spPr>
      </p:pic>
    </p:spTree>
    <p:extLst>
      <p:ext uri="{BB962C8B-B14F-4D97-AF65-F5344CB8AC3E}">
        <p14:creationId xmlns:p14="http://schemas.microsoft.com/office/powerpoint/2010/main" val="2590127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Television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2317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Transition to new Internet delivery platforms</a:t>
            </a:r>
          </a:p>
          <a:p>
            <a:pPr marL="741553" lvl="1" indent="-284353">
              <a:spcAft>
                <a:spcPct val="0"/>
              </a:spcAft>
              <a:buSzPts val="2400"/>
            </a:pPr>
            <a:r>
              <a:rPr lang="en-US" sz="2400" kern="1200" dirty="0">
                <a:solidFill>
                  <a:srgbClr val="000000"/>
                </a:solidFill>
                <a:latin typeface="Arial (Body)"/>
                <a:ea typeface="+mn-ea"/>
                <a:cs typeface="+mn-cs"/>
              </a:rPr>
              <a:t>Streaming and downloading services</a:t>
            </a:r>
          </a:p>
          <a:p>
            <a:pPr marL="741553" lvl="1" indent="-284353">
              <a:spcAft>
                <a:spcPct val="0"/>
              </a:spcAft>
              <a:buSzPts val="2400"/>
            </a:pPr>
            <a:r>
              <a:rPr lang="en-US" sz="24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T</a:t>
            </a:r>
            <a:r>
              <a:rPr lang="en-US" sz="2400" kern="1200" dirty="0">
                <a:solidFill>
                  <a:srgbClr val="000000"/>
                </a:solidFill>
                <a:latin typeface="Arial (Body)"/>
                <a:ea typeface="+mn-ea"/>
                <a:cs typeface="+mn-cs"/>
              </a:rPr>
              <a:t>: Over-the-top (Internet) delivery</a:t>
            </a:r>
          </a:p>
          <a:p>
            <a:pPr marL="741553" lvl="1" indent="-284353">
              <a:spcAft>
                <a:spcPct val="0"/>
              </a:spcAft>
              <a:buSzPts val="2400"/>
            </a:pPr>
            <a:r>
              <a:rPr lang="en-US" sz="2400" kern="1200" dirty="0">
                <a:solidFill>
                  <a:srgbClr val="000000"/>
                </a:solidFill>
                <a:latin typeface="Arial (Body)"/>
                <a:ea typeface="+mn-ea"/>
                <a:cs typeface="+mn-cs"/>
              </a:rPr>
              <a:t>Mobile platform</a:t>
            </a:r>
          </a:p>
          <a:p>
            <a:pPr marL="255651" lvl="0" indent="-255651">
              <a:spcAft>
                <a:spcPct val="0"/>
              </a:spcAft>
              <a:buSzPts val="2400"/>
              <a:tabLst/>
            </a:pPr>
            <a:r>
              <a:rPr lang="en-US" sz="2400" kern="1200" dirty="0">
                <a:solidFill>
                  <a:srgbClr val="000000"/>
                </a:solidFill>
                <a:latin typeface="Arial (Body)"/>
                <a:ea typeface="+mn-ea"/>
                <a:cs typeface="+mn-cs"/>
              </a:rPr>
              <a:t>Binge watching </a:t>
            </a:r>
            <a:r>
              <a:rPr lang="en-US" sz="2400" kern="1200" dirty="0" smtClean="0">
                <a:solidFill>
                  <a:srgbClr val="000000"/>
                </a:solidFill>
                <a:latin typeface="Arial (Body)"/>
                <a:ea typeface="+mn-ea"/>
                <a:cs typeface="+mn-cs"/>
              </a:rPr>
              <a:t>v</a:t>
            </a:r>
            <a:r>
              <a:rPr lang="en-US" sz="100" kern="1200" dirty="0" smtClean="0">
                <a:solidFill>
                  <a:schemeClr val="bg1"/>
                </a:solidFill>
                <a:latin typeface="Arial (Body)"/>
                <a:ea typeface="+mn-ea"/>
                <a:cs typeface="+mn-cs"/>
              </a:rPr>
              <a:t>ersu</a:t>
            </a:r>
            <a:r>
              <a:rPr lang="en-US" sz="2400" kern="1200" dirty="0" smtClean="0">
                <a:solidFill>
                  <a:srgbClr val="000000"/>
                </a:solidFill>
                <a:latin typeface="Arial (Body)"/>
                <a:ea typeface="+mn-ea"/>
                <a:cs typeface="+mn-cs"/>
              </a:rPr>
              <a:t>s</a:t>
            </a:r>
            <a:r>
              <a:rPr lang="en-US" sz="2400" kern="1200" dirty="0">
                <a:solidFill>
                  <a:srgbClr val="000000"/>
                </a:solidFill>
                <a:latin typeface="Arial (Body)"/>
                <a:ea typeface="+mn-ea"/>
                <a:cs typeface="+mn-cs"/>
              </a:rPr>
              <a:t>. linear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V</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Social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V</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smtClean="0">
                <a:solidFill>
                  <a:srgbClr val="000000"/>
                </a:solidFill>
                <a:latin typeface="Arial (Body)"/>
                <a:ea typeface="+mn-ea"/>
                <a:cs typeface="+mn-cs"/>
              </a:rPr>
              <a:t>F</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C’s proposed </a:t>
            </a:r>
            <a:r>
              <a:rPr lang="en-US" sz="2400" kern="1200" dirty="0">
                <a:solidFill>
                  <a:srgbClr val="000000"/>
                </a:solidFill>
                <a:latin typeface="Arial (Body)"/>
                <a:ea typeface="+mn-ea"/>
                <a:cs typeface="+mn-cs"/>
              </a:rPr>
              <a:t>“open set top box </a:t>
            </a:r>
            <a:r>
              <a:rPr lang="en-US" sz="2400" kern="1200" dirty="0" smtClean="0">
                <a:solidFill>
                  <a:srgbClr val="000000"/>
                </a:solidFill>
                <a:latin typeface="Arial (Body)"/>
                <a:ea typeface="+mn-ea"/>
                <a:cs typeface="+mn-cs"/>
              </a:rPr>
              <a:t>plan</a:t>
            </a:r>
            <a:r>
              <a:rPr lang="en-US" sz="2400" kern="1200" dirty="0">
                <a:solidFill>
                  <a:srgbClr val="000000"/>
                </a:solidFill>
                <a:latin typeface="Arial (Body)"/>
                <a:ea typeface="+mn-ea"/>
                <a:cs typeface="+mn-cs"/>
              </a:rPr>
              <a:t>”</a:t>
            </a:r>
          </a:p>
          <a:p>
            <a:pPr marL="255651" lvl="0" indent="-255651">
              <a:spcAft>
                <a:spcPct val="0"/>
              </a:spcAft>
              <a:buSzPts val="2400"/>
              <a:tabLst/>
            </a:pPr>
            <a:r>
              <a:rPr lang="en-US" sz="2400" kern="1200" dirty="0">
                <a:solidFill>
                  <a:srgbClr val="000000"/>
                </a:solidFill>
                <a:latin typeface="Arial (Body)"/>
                <a:ea typeface="+mn-ea"/>
                <a:cs typeface="+mn-cs"/>
              </a:rPr>
              <a:t>Social network influences</a:t>
            </a:r>
          </a:p>
          <a:p>
            <a:pPr marL="255651" lvl="0" indent="-255651">
              <a:spcAft>
                <a:spcPct val="0"/>
              </a:spcAft>
              <a:buSzPts val="2400"/>
              <a:tabLst/>
            </a:pPr>
            <a:r>
              <a:rPr lang="en-US" sz="2400" kern="1200" dirty="0">
                <a:solidFill>
                  <a:srgbClr val="000000"/>
                </a:solidFill>
                <a:latin typeface="Arial (Body)"/>
                <a:ea typeface="+mn-ea"/>
                <a:cs typeface="+mn-cs"/>
              </a:rPr>
              <a:t>Uncertain future for cable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V growth</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0828013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Feature-Length Movies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64122"/>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Hollywood maintaining control of content creation, delivery and revenue</a:t>
            </a:r>
          </a:p>
          <a:p>
            <a:pPr marL="741553" lvl="1" indent="-284353">
              <a:spcAft>
                <a:spcPct val="0"/>
              </a:spcAft>
              <a:buSzPts val="2400"/>
            </a:pPr>
            <a:r>
              <a:rPr lang="en-US" altLang="en-US" sz="2200" kern="1200" dirty="0" smtClean="0">
                <a:solidFill>
                  <a:srgbClr val="000000"/>
                </a:solidFill>
                <a:latin typeface="Arial (Body)"/>
                <a:ea typeface="+mn-ea"/>
                <a:cs typeface="+mn-cs"/>
              </a:rPr>
              <a:t>D</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Ds</a:t>
            </a:r>
            <a:r>
              <a:rPr lang="en-US" altLang="en-US" sz="2200" kern="1200" dirty="0">
                <a:solidFill>
                  <a:srgbClr val="000000"/>
                </a:solidFill>
                <a:latin typeface="Arial (Body)"/>
                <a:ea typeface="+mn-ea"/>
                <a:cs typeface="+mn-cs"/>
              </a:rPr>
              <a:t>, rental </a:t>
            </a:r>
            <a:r>
              <a:rPr lang="en-US" altLang="en-US" sz="2200" kern="1200" dirty="0" smtClean="0">
                <a:solidFill>
                  <a:srgbClr val="000000"/>
                </a:solidFill>
                <a:latin typeface="Arial (Body)"/>
                <a:ea typeface="+mn-ea"/>
                <a:cs typeface="+mn-cs"/>
              </a:rPr>
              <a:t>D</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Ds</a:t>
            </a:r>
            <a:endParaRPr lang="en-US" altLang="en-US" sz="2200" kern="1200" dirty="0">
              <a:solidFill>
                <a:srgbClr val="000000"/>
              </a:solidFill>
              <a:latin typeface="Arial (Body)"/>
              <a:ea typeface="+mn-ea"/>
              <a:cs typeface="+mn-cs"/>
            </a:endParaRPr>
          </a:p>
          <a:p>
            <a:pPr marL="741553" lvl="1" indent="-284353">
              <a:spcAft>
                <a:spcPct val="0"/>
              </a:spcAft>
              <a:buSzPts val="2400"/>
            </a:pPr>
            <a:r>
              <a:rPr lang="en-US" altLang="en-US" sz="2200" kern="1200" dirty="0">
                <a:solidFill>
                  <a:srgbClr val="000000"/>
                </a:solidFill>
                <a:latin typeface="Arial (Body)"/>
                <a:ea typeface="+mn-ea"/>
                <a:cs typeface="+mn-cs"/>
              </a:rPr>
              <a:t>Electronic Sell Through </a:t>
            </a:r>
            <a:r>
              <a:rPr lang="en-US" altLang="en-US" sz="22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T) </a:t>
            </a:r>
            <a:r>
              <a:rPr lang="en-US" altLang="en-US" sz="2200" kern="1200" dirty="0">
                <a:solidFill>
                  <a:srgbClr val="000000"/>
                </a:solidFill>
                <a:latin typeface="Arial (Body)"/>
                <a:ea typeface="+mn-ea"/>
                <a:cs typeface="+mn-cs"/>
              </a:rPr>
              <a:t>– downloading movies</a:t>
            </a:r>
          </a:p>
          <a:p>
            <a:pPr marL="741553" lvl="1" indent="-284353">
              <a:spcAft>
                <a:spcPct val="0"/>
              </a:spcAft>
              <a:buSzPts val="2400"/>
            </a:pPr>
            <a:r>
              <a:rPr lang="en-US" altLang="en-US" sz="2200" kern="1200" dirty="0">
                <a:solidFill>
                  <a:srgbClr val="000000"/>
                </a:solidFill>
                <a:latin typeface="Arial (Body)"/>
                <a:ea typeface="+mn-ea"/>
                <a:cs typeface="+mn-cs"/>
              </a:rPr>
              <a:t>Subscription streaming</a:t>
            </a:r>
          </a:p>
          <a:p>
            <a:pPr marL="741553" lvl="1" indent="-284353">
              <a:spcAft>
                <a:spcPct val="0"/>
              </a:spcAft>
              <a:buSzPts val="2400"/>
            </a:pPr>
            <a:r>
              <a:rPr lang="en-US" altLang="en-US" sz="2200" kern="1200" dirty="0">
                <a:solidFill>
                  <a:srgbClr val="000000"/>
                </a:solidFill>
                <a:latin typeface="Arial (Body)"/>
                <a:ea typeface="+mn-ea"/>
                <a:cs typeface="+mn-cs"/>
              </a:rPr>
              <a:t>Video On Demand </a:t>
            </a:r>
            <a:r>
              <a:rPr lang="en-US" altLang="en-US" sz="22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O</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D)</a:t>
            </a:r>
            <a:endParaRPr lang="en-US" altLang="en-US" sz="2200" kern="1200" dirty="0">
              <a:solidFill>
                <a:srgbClr val="000000"/>
              </a:solidFill>
              <a:latin typeface="Arial (Body)"/>
              <a:ea typeface="+mn-ea"/>
              <a:cs typeface="+mn-cs"/>
            </a:endParaRPr>
          </a:p>
          <a:p>
            <a:pPr marL="255651" lvl="0" indent="-255651">
              <a:spcAft>
                <a:spcPct val="0"/>
              </a:spcAft>
              <a:buSzPts val="2400"/>
              <a:tabLst/>
            </a:pPr>
            <a:r>
              <a:rPr lang="en-US" altLang="en-US" sz="2200" kern="1200" dirty="0">
                <a:solidFill>
                  <a:srgbClr val="000000"/>
                </a:solidFill>
                <a:latin typeface="Arial (Body)"/>
                <a:ea typeface="+mn-ea"/>
                <a:cs typeface="+mn-cs"/>
              </a:rPr>
              <a:t>Challenges</a:t>
            </a:r>
          </a:p>
          <a:p>
            <a:pPr marL="741553" lvl="1" indent="-284353">
              <a:spcAft>
                <a:spcPct val="0"/>
              </a:spcAft>
              <a:buSzPts val="2400"/>
            </a:pPr>
            <a:r>
              <a:rPr lang="en-US" altLang="en-US" sz="2200" kern="1200" dirty="0">
                <a:solidFill>
                  <a:srgbClr val="000000"/>
                </a:solidFill>
                <a:latin typeface="Arial (Body)"/>
                <a:ea typeface="+mn-ea"/>
                <a:cs typeface="+mn-cs"/>
              </a:rPr>
              <a:t>Digital formats produce less revenue than physical</a:t>
            </a:r>
          </a:p>
          <a:p>
            <a:pPr marL="741553" lvl="1" indent="-284353">
              <a:spcAft>
                <a:spcPct val="0"/>
              </a:spcAft>
              <a:buSzPts val="2400"/>
            </a:pPr>
            <a:r>
              <a:rPr lang="en-US" altLang="en-US" sz="2200" kern="1200" dirty="0">
                <a:solidFill>
                  <a:srgbClr val="000000"/>
                </a:solidFill>
                <a:latin typeface="Arial (Body)"/>
                <a:ea typeface="+mn-ea"/>
                <a:cs typeface="+mn-cs"/>
              </a:rPr>
              <a:t>Pressure to change release windows</a:t>
            </a:r>
          </a:p>
          <a:p>
            <a:pPr marL="741553" lvl="1" indent="-284353">
              <a:spcAft>
                <a:spcPct val="0"/>
              </a:spcAft>
              <a:buSzPts val="2400"/>
            </a:pPr>
            <a:r>
              <a:rPr lang="en-US" altLang="en-US" sz="2200" kern="1200" dirty="0">
                <a:solidFill>
                  <a:srgbClr val="000000"/>
                </a:solidFill>
                <a:latin typeface="Arial (Body)"/>
                <a:ea typeface="+mn-ea"/>
                <a:cs typeface="+mn-cs"/>
              </a:rPr>
              <a:t>Growing strength of online movie distributors like Netflix</a:t>
            </a:r>
          </a:p>
          <a:p>
            <a:pPr marL="741553" lvl="1" indent="-284353">
              <a:spcAft>
                <a:spcPct val="0"/>
              </a:spcAft>
              <a:buSzPts val="2400"/>
            </a:pPr>
            <a:r>
              <a:rPr lang="en-US" altLang="en-US" sz="2200" kern="1200" dirty="0">
                <a:solidFill>
                  <a:srgbClr val="000000"/>
                </a:solidFill>
                <a:latin typeface="Arial (Body)"/>
                <a:ea typeface="+mn-ea"/>
                <a:cs typeface="+mn-cs"/>
              </a:rPr>
              <a:t>Sites streaming or providing downloads of pirated content</a:t>
            </a:r>
          </a:p>
        </p:txBody>
      </p:sp>
    </p:spTree>
    <p:extLst>
      <p:ext uri="{BB962C8B-B14F-4D97-AF65-F5344CB8AC3E}">
        <p14:creationId xmlns:p14="http://schemas.microsoft.com/office/powerpoint/2010/main" val="33675692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10.16 </a:t>
            </a:r>
            <a:r>
              <a:rPr lang="en-US" kern="1200" dirty="0" smtClean="0">
                <a:latin typeface="Times New Roman" panose="02020603050405020304" pitchFamily="18" charset="0"/>
                <a:ea typeface="+mj-ea"/>
                <a:cs typeface="Times New Roman" panose="02020603050405020304" pitchFamily="18" charset="0"/>
              </a:rPr>
              <a:t>Major Online Movie Distributors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pie chart shows the market share of major online movie distributors in the U S. The information is as follows. Netflix, 48.1 percent. Apple, 19.1 percent. Hulu, 10.9 percent. Others, 2.7 percent. Amazon prime video, 13.7 percent. Vudu, owned by Walmart, 5.5 perc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883" y="1593568"/>
            <a:ext cx="7348235" cy="4489737"/>
          </a:xfrm>
          <a:prstGeom prst="rect">
            <a:avLst/>
          </a:prstGeom>
        </p:spPr>
      </p:pic>
    </p:spTree>
    <p:extLst>
      <p:ext uri="{BB962C8B-B14F-4D97-AF65-F5344CB8AC3E}">
        <p14:creationId xmlns:p14="http://schemas.microsoft.com/office/powerpoint/2010/main" val="20358606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Insight on Technology: Hollywood and the Internet: Let’s Cut a Deal</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85731"/>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mn-lt"/>
                <a:ea typeface="+mn-ea"/>
                <a:cs typeface="+mn-cs"/>
              </a:rPr>
              <a:t>Class Discussion</a:t>
            </a:r>
          </a:p>
          <a:p>
            <a:pPr marL="741553" lvl="1" indent="-284353">
              <a:spcAft>
                <a:spcPct val="0"/>
              </a:spcAft>
              <a:buSzPts val="2400"/>
            </a:pPr>
            <a:r>
              <a:rPr lang="en-US" altLang="en-US" sz="2400" kern="1200" dirty="0">
                <a:solidFill>
                  <a:srgbClr val="000000"/>
                </a:solidFill>
                <a:latin typeface="+mn-lt"/>
                <a:ea typeface="+mn-ea"/>
                <a:cs typeface="+mn-cs"/>
              </a:rPr>
              <a:t>What challenges has the Internet posed to traditional Hollywood movie distribution? What is the biggest challenge?</a:t>
            </a:r>
          </a:p>
          <a:p>
            <a:pPr marL="741553" lvl="1" indent="-284353">
              <a:spcAft>
                <a:spcPct val="0"/>
              </a:spcAft>
              <a:buSzPts val="2400"/>
            </a:pPr>
            <a:r>
              <a:rPr lang="en-US" altLang="en-US" sz="2400" kern="1200" dirty="0">
                <a:solidFill>
                  <a:srgbClr val="000000"/>
                </a:solidFill>
                <a:latin typeface="+mn-lt"/>
                <a:ea typeface="+mn-ea"/>
                <a:cs typeface="+mn-cs"/>
              </a:rPr>
              <a:t>Can Internet distribution work with the </a:t>
            </a:r>
            <a:r>
              <a:rPr lang="en-US" altLang="ja-JP" sz="2400" kern="1200" dirty="0" smtClean="0">
                <a:solidFill>
                  <a:srgbClr val="000000"/>
                </a:solidFill>
                <a:latin typeface="+mn-lt"/>
                <a:cs typeface="+mn-cs"/>
              </a:rPr>
              <a:t>“release window” </a:t>
            </a:r>
            <a:r>
              <a:rPr lang="en-US" altLang="ja-JP" sz="2400" kern="1200" dirty="0">
                <a:solidFill>
                  <a:srgbClr val="000000"/>
                </a:solidFill>
                <a:latin typeface="+mn-lt"/>
                <a:cs typeface="+mn-cs"/>
              </a:rPr>
              <a:t>strategy?</a:t>
            </a:r>
          </a:p>
          <a:p>
            <a:pPr marL="741553" lvl="1" indent="-284353">
              <a:spcAft>
                <a:spcPct val="0"/>
              </a:spcAft>
              <a:buSzPts val="2400"/>
            </a:pPr>
            <a:r>
              <a:rPr lang="en-US" altLang="en-US" sz="2400" kern="1200" dirty="0">
                <a:solidFill>
                  <a:srgbClr val="000000"/>
                </a:solidFill>
                <a:latin typeface="+mn-lt"/>
                <a:ea typeface="+mn-ea"/>
                <a:cs typeface="+mn-cs"/>
              </a:rPr>
              <a:t>Do you think Hollywood is doing a better job of protecting its content than the music industry?</a:t>
            </a:r>
          </a:p>
          <a:p>
            <a:pPr marL="741553" lvl="1" indent="-284353">
              <a:spcAft>
                <a:spcPct val="0"/>
              </a:spcAft>
              <a:buSzPts val="2400"/>
            </a:pPr>
            <a:r>
              <a:rPr lang="en-US" altLang="en-US" sz="2400" kern="1200" dirty="0">
                <a:solidFill>
                  <a:srgbClr val="000000"/>
                </a:solidFill>
                <a:latin typeface="+mn-lt"/>
                <a:ea typeface="+mn-ea"/>
                <a:cs typeface="+mn-cs"/>
              </a:rPr>
              <a:t>What is the most realistic and profitable path forward for the Hollywood film industry?</a:t>
            </a:r>
          </a:p>
        </p:txBody>
      </p:sp>
    </p:spTree>
    <p:extLst>
      <p:ext uri="{BB962C8B-B14F-4D97-AF65-F5344CB8AC3E}">
        <p14:creationId xmlns:p14="http://schemas.microsoft.com/office/powerpoint/2010/main" val="26329083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Music</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462456"/>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Most disrupted of content industries</a:t>
            </a:r>
          </a:p>
          <a:p>
            <a:pPr marL="741553" lvl="1" indent="-284353">
              <a:spcAft>
                <a:spcPct val="0"/>
              </a:spcAft>
              <a:buSzPts val="2400"/>
            </a:pPr>
            <a:r>
              <a:rPr lang="en-US" altLang="en-US" sz="2400" kern="1200" dirty="0">
                <a:solidFill>
                  <a:srgbClr val="000000"/>
                </a:solidFill>
                <a:latin typeface="Arial (Body)"/>
                <a:ea typeface="+mn-ea"/>
                <a:cs typeface="+mn-cs"/>
              </a:rPr>
              <a:t>Move from physical to digital product</a:t>
            </a:r>
          </a:p>
          <a:p>
            <a:pPr marL="741553" lvl="1" indent="-284353">
              <a:spcAft>
                <a:spcPct val="0"/>
              </a:spcAft>
              <a:buSzPts val="2400"/>
            </a:pPr>
            <a:r>
              <a:rPr lang="en-US" altLang="en-US" sz="2400" kern="1200" dirty="0">
                <a:solidFill>
                  <a:srgbClr val="000000"/>
                </a:solidFill>
                <a:latin typeface="Arial (Body)"/>
                <a:ea typeface="+mn-ea"/>
                <a:cs typeface="+mn-cs"/>
              </a:rPr>
              <a:t>Distributor market dominated by Apple’s iTunes</a:t>
            </a:r>
          </a:p>
          <a:p>
            <a:pPr marL="255651" lvl="0" indent="-255651">
              <a:spcAft>
                <a:spcPct val="0"/>
              </a:spcAft>
              <a:buSzPts val="2400"/>
              <a:tabLst/>
            </a:pPr>
            <a:r>
              <a:rPr lang="en-US" altLang="en-US" sz="2400" kern="1200" dirty="0">
                <a:solidFill>
                  <a:srgbClr val="000000"/>
                </a:solidFill>
                <a:latin typeface="Arial (Body)"/>
                <a:ea typeface="+mn-ea"/>
                <a:cs typeface="+mn-cs"/>
              </a:rPr>
              <a:t>Digital revenues: 78% of all revenues</a:t>
            </a:r>
          </a:p>
          <a:p>
            <a:pPr marL="255651" lvl="0" indent="-255651">
              <a:spcAft>
                <a:spcPct val="0"/>
              </a:spcAft>
              <a:buSzPts val="2400"/>
              <a:tabLst/>
            </a:pPr>
            <a:r>
              <a:rPr lang="en-US" altLang="en-US" sz="2400" kern="1200" dirty="0">
                <a:solidFill>
                  <a:srgbClr val="000000"/>
                </a:solidFill>
                <a:latin typeface="Arial (Body)"/>
                <a:ea typeface="+mn-ea"/>
                <a:cs typeface="+mn-cs"/>
              </a:rPr>
              <a:t>Two types of digital music services</a:t>
            </a:r>
          </a:p>
          <a:p>
            <a:pPr marL="741553" lvl="1" indent="-284353">
              <a:spcAft>
                <a:spcPct val="0"/>
              </a:spcAft>
              <a:buSzPts val="2400"/>
            </a:pPr>
            <a:r>
              <a:rPr lang="en-US" altLang="en-US" sz="2400" kern="1200" dirty="0">
                <a:solidFill>
                  <a:srgbClr val="000000"/>
                </a:solidFill>
                <a:latin typeface="Arial (Body)"/>
                <a:ea typeface="+mn-ea"/>
                <a:cs typeface="+mn-cs"/>
              </a:rPr>
              <a:t>Streaming subscription services (Internet radio)</a:t>
            </a:r>
          </a:p>
          <a:p>
            <a:pPr marL="741553" lvl="1" indent="-284353">
              <a:spcAft>
                <a:spcPct val="0"/>
              </a:spcAft>
              <a:buSzPts val="2400"/>
            </a:pPr>
            <a:r>
              <a:rPr lang="en-US" altLang="en-US" sz="2400" kern="1200" dirty="0">
                <a:solidFill>
                  <a:srgbClr val="000000"/>
                </a:solidFill>
                <a:latin typeface="Arial (Body)"/>
                <a:ea typeface="+mn-ea"/>
                <a:cs typeface="+mn-cs"/>
              </a:rPr>
              <a:t>Digital download (download to own)</a:t>
            </a:r>
          </a:p>
        </p:txBody>
      </p:sp>
    </p:spTree>
    <p:extLst>
      <p:ext uri="{BB962C8B-B14F-4D97-AF65-F5344CB8AC3E}">
        <p14:creationId xmlns:p14="http://schemas.microsoft.com/office/powerpoint/2010/main" val="17442122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10.17 </a:t>
            </a:r>
            <a:r>
              <a:rPr lang="en-US" kern="1200" dirty="0" smtClean="0">
                <a:latin typeface="Times New Roman" panose="02020603050405020304" pitchFamily="18" charset="0"/>
                <a:ea typeface="+mj-ea"/>
                <a:cs typeface="Times New Roman" panose="02020603050405020304" pitchFamily="18" charset="0"/>
              </a:rPr>
              <a:t>U.S. Music Revenues: Digital V</a:t>
            </a:r>
            <a:r>
              <a:rPr lang="en-US" sz="100" kern="1200" dirty="0" smtClean="0">
                <a:solidFill>
                  <a:schemeClr val="bg1"/>
                </a:solidFill>
                <a:latin typeface="Times New Roman" panose="02020603050405020304" pitchFamily="18" charset="0"/>
                <a:ea typeface="+mj-ea"/>
                <a:cs typeface="Times New Roman" panose="02020603050405020304" pitchFamily="18" charset="0"/>
              </a:rPr>
              <a:t>ersu</a:t>
            </a:r>
            <a:r>
              <a:rPr lang="en-US" kern="1200" dirty="0" smtClean="0">
                <a:latin typeface="Times New Roman" panose="02020603050405020304" pitchFamily="18" charset="0"/>
                <a:ea typeface="+mj-ea"/>
                <a:cs typeface="Times New Roman" panose="02020603050405020304" pitchFamily="18" charset="0"/>
              </a:rPr>
              <a:t>s. Physical</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stacked bar graph shows music revenues earned in digital and physical streams in the U S. The x-axis shows years ranging from 20 12 to 20 16. The y-axis shows revenue in billions ranging from zero to 8 billion. The data is as follows. In 20 12, digital revenue was 4 billion, physical revenue was 3 billion, and total revenue was 7 billion. In 20 13, digital revenue was 4.4 billion, physical revenue was 2.6 billion, and total revenue was 7 billion. In 20 14, digital revenue was 4.4 billion, physical revenue was 2.5 billion, and total revenue was 6.9 billion. In 20 15, digital revenue was 4.6 billion, physical revenue was 2.2 billion, and total revenue was 6.8 billion. In 20 16, digital revenue was 5.7 billion, physical revenue was 1.6 billion, and total revenue was 7.3 billion. All figures are approxima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630" y="1642310"/>
            <a:ext cx="6920741" cy="4446836"/>
          </a:xfrm>
          <a:prstGeom prst="rect">
            <a:avLst/>
          </a:prstGeom>
        </p:spPr>
      </p:pic>
    </p:spTree>
    <p:extLst>
      <p:ext uri="{BB962C8B-B14F-4D97-AF65-F5344CB8AC3E}">
        <p14:creationId xmlns:p14="http://schemas.microsoft.com/office/powerpoint/2010/main" val="38193690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Games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199"/>
            <a:ext cx="8229600" cy="4623179"/>
          </a:xfrm>
        </p:spPr>
        <p:txBody>
          <a:bodyPr wrap="square" lIns="91425" tIns="91425" rIns="91425" bIns="91425">
            <a:noAutofit/>
          </a:bodyPr>
          <a:lstStyle/>
          <a:p>
            <a:pPr marL="255651" lvl="0" indent="-255651">
              <a:spcAft>
                <a:spcPct val="0"/>
              </a:spcAft>
              <a:buSzPts val="2400"/>
              <a:tabLst/>
            </a:pPr>
            <a:r>
              <a:rPr lang="en-US" altLang="en-US" sz="2000" kern="1200" dirty="0">
                <a:solidFill>
                  <a:srgbClr val="000000"/>
                </a:solidFill>
                <a:latin typeface="Arial (Body)"/>
                <a:ea typeface="+mn-ea"/>
                <a:cs typeface="+mn-cs"/>
              </a:rPr>
              <a:t>Online gaming has had explosive growth</a:t>
            </a:r>
          </a:p>
          <a:p>
            <a:pPr marL="741553" lvl="1" indent="-284353">
              <a:spcAft>
                <a:spcPct val="0"/>
              </a:spcAft>
              <a:buSzPts val="2400"/>
            </a:pPr>
            <a:r>
              <a:rPr lang="en-US" altLang="en-US" sz="2000" kern="1200" dirty="0">
                <a:solidFill>
                  <a:srgbClr val="000000"/>
                </a:solidFill>
                <a:latin typeface="Arial (Body)"/>
                <a:ea typeface="+mn-ea"/>
                <a:cs typeface="+mn-cs"/>
              </a:rPr>
              <a:t>Pokemon </a:t>
            </a:r>
            <a:r>
              <a:rPr lang="en-US" altLang="en-US" sz="2000" kern="1200" dirty="0" smtClean="0">
                <a:solidFill>
                  <a:srgbClr val="000000"/>
                </a:solidFill>
                <a:latin typeface="Arial (Body)"/>
                <a:ea typeface="+mn-ea"/>
                <a:cs typeface="+mn-cs"/>
              </a:rPr>
              <a:t>GO</a:t>
            </a:r>
            <a:endParaRPr lang="en-US" altLang="en-US" sz="2000" kern="1200" dirty="0">
              <a:solidFill>
                <a:srgbClr val="000000"/>
              </a:solidFill>
              <a:latin typeface="Arial (Body)"/>
              <a:ea typeface="+mn-ea"/>
              <a:cs typeface="+mn-cs"/>
            </a:endParaRPr>
          </a:p>
          <a:p>
            <a:pPr marL="741553" lvl="1" indent="-284353">
              <a:spcAft>
                <a:spcPct val="0"/>
              </a:spcAft>
              <a:buSzPts val="2400"/>
            </a:pPr>
            <a:r>
              <a:rPr lang="en-US" altLang="en-US" sz="2000" kern="1200" dirty="0">
                <a:solidFill>
                  <a:srgbClr val="000000"/>
                </a:solidFill>
                <a:latin typeface="Arial (Body)"/>
                <a:ea typeface="+mn-ea"/>
                <a:cs typeface="+mn-cs"/>
              </a:rPr>
              <a:t>Mobile platform</a:t>
            </a:r>
          </a:p>
          <a:p>
            <a:pPr marL="255651" lvl="0" indent="-255651">
              <a:spcAft>
                <a:spcPct val="0"/>
              </a:spcAft>
              <a:buSzPts val="2400"/>
              <a:tabLst/>
            </a:pPr>
            <a:r>
              <a:rPr lang="en-US" altLang="en-US" sz="2000" kern="1200" dirty="0">
                <a:solidFill>
                  <a:srgbClr val="000000"/>
                </a:solidFill>
                <a:latin typeface="Arial (Body)"/>
                <a:ea typeface="+mn-ea"/>
                <a:cs typeface="+mn-cs"/>
              </a:rPr>
              <a:t>Types of digital gamers</a:t>
            </a:r>
          </a:p>
          <a:p>
            <a:pPr marL="741553" lvl="1" indent="-284353">
              <a:spcAft>
                <a:spcPct val="0"/>
              </a:spcAft>
              <a:buSzPts val="2400"/>
            </a:pPr>
            <a:r>
              <a:rPr lang="en-US" altLang="en-US" sz="2000" kern="1200" dirty="0">
                <a:solidFill>
                  <a:srgbClr val="000000"/>
                </a:solidFill>
                <a:latin typeface="Arial (Body)"/>
                <a:ea typeface="+mn-ea"/>
                <a:cs typeface="+mn-cs"/>
              </a:rPr>
              <a:t>Casual</a:t>
            </a:r>
          </a:p>
          <a:p>
            <a:pPr marL="741553" lvl="1" indent="-284353">
              <a:spcAft>
                <a:spcPct val="0"/>
              </a:spcAft>
              <a:buSzPts val="2400"/>
            </a:pPr>
            <a:r>
              <a:rPr lang="en-US" altLang="en-US" sz="2000" kern="1200" dirty="0">
                <a:solidFill>
                  <a:srgbClr val="000000"/>
                </a:solidFill>
                <a:latin typeface="Arial (Body)"/>
                <a:ea typeface="+mn-ea"/>
                <a:cs typeface="+mn-cs"/>
              </a:rPr>
              <a:t>Social</a:t>
            </a:r>
          </a:p>
          <a:p>
            <a:pPr marL="741553" lvl="1" indent="-284353">
              <a:spcAft>
                <a:spcPct val="0"/>
              </a:spcAft>
              <a:buSzPts val="2400"/>
            </a:pPr>
            <a:r>
              <a:rPr lang="en-US" altLang="en-US" sz="2000" kern="1200" dirty="0">
                <a:solidFill>
                  <a:srgbClr val="000000"/>
                </a:solidFill>
                <a:latin typeface="Arial (Body)"/>
                <a:ea typeface="+mn-ea"/>
                <a:cs typeface="+mn-cs"/>
              </a:rPr>
              <a:t>Mobile—fastest growing </a:t>
            </a:r>
            <a:r>
              <a:rPr lang="en-US" altLang="en-US" sz="2000" kern="1200" dirty="0" smtClean="0">
                <a:solidFill>
                  <a:srgbClr val="000000"/>
                </a:solidFill>
                <a:latin typeface="Arial (Body)"/>
                <a:ea typeface="+mn-ea"/>
                <a:cs typeface="+mn-cs"/>
              </a:rPr>
              <a:t>market</a:t>
            </a:r>
            <a:endParaRPr lang="en-US" altLang="en-US" sz="2000" kern="1200" dirty="0">
              <a:solidFill>
                <a:srgbClr val="000000"/>
              </a:solidFill>
              <a:latin typeface="Arial (Body)"/>
              <a:ea typeface="+mn-ea"/>
              <a:cs typeface="+mn-cs"/>
            </a:endParaRPr>
          </a:p>
          <a:p>
            <a:pPr marL="741553" lvl="1" indent="-284353">
              <a:spcAft>
                <a:spcPct val="0"/>
              </a:spcAft>
              <a:buSzPts val="2400"/>
            </a:pPr>
            <a:r>
              <a:rPr lang="en-US" altLang="en-US" sz="2000" kern="1200" dirty="0">
                <a:solidFill>
                  <a:srgbClr val="000000"/>
                </a:solidFill>
                <a:latin typeface="Arial (Body)"/>
                <a:ea typeface="+mn-ea"/>
                <a:cs typeface="+mn-cs"/>
              </a:rPr>
              <a:t>Massively multiplayer online </a:t>
            </a:r>
            <a:r>
              <a:rPr lang="en-US" altLang="en-US" sz="20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O)</a:t>
            </a:r>
            <a:endParaRPr lang="en-US" altLang="en-US" sz="2000" kern="1200" dirty="0">
              <a:solidFill>
                <a:srgbClr val="000000"/>
              </a:solidFill>
              <a:latin typeface="Arial (Body)"/>
              <a:ea typeface="+mn-ea"/>
              <a:cs typeface="+mn-cs"/>
            </a:endParaRPr>
          </a:p>
          <a:p>
            <a:pPr marL="741553" lvl="1" indent="-284353">
              <a:spcAft>
                <a:spcPct val="0"/>
              </a:spcAft>
              <a:buSzPts val="2400"/>
            </a:pPr>
            <a:r>
              <a:rPr lang="en-US" altLang="en-US" sz="2000" kern="1200" dirty="0">
                <a:solidFill>
                  <a:srgbClr val="000000"/>
                </a:solidFill>
                <a:latin typeface="Arial (Body)"/>
                <a:ea typeface="+mn-ea"/>
                <a:cs typeface="+mn-cs"/>
              </a:rPr>
              <a:t>Console</a:t>
            </a:r>
          </a:p>
          <a:p>
            <a:pPr marL="255651" lvl="0" indent="-255651">
              <a:spcAft>
                <a:spcPct val="0"/>
              </a:spcAft>
              <a:buSzPts val="2400"/>
              <a:tabLst/>
            </a:pPr>
            <a:r>
              <a:rPr lang="en-US" altLang="en-US" sz="2000" kern="1200" dirty="0">
                <a:solidFill>
                  <a:srgbClr val="000000"/>
                </a:solidFill>
                <a:latin typeface="Arial (Body)"/>
                <a:ea typeface="+mn-ea"/>
                <a:cs typeface="+mn-cs"/>
              </a:rPr>
              <a:t>Business models in flux</a:t>
            </a:r>
          </a:p>
          <a:p>
            <a:pPr marL="255651" lvl="0" indent="-255651">
              <a:spcAft>
                <a:spcPct val="0"/>
              </a:spcAft>
              <a:buSzPts val="2400"/>
              <a:tabLst/>
            </a:pPr>
            <a:r>
              <a:rPr lang="en-US" altLang="en-US" sz="2000" kern="1200" dirty="0">
                <a:solidFill>
                  <a:srgbClr val="000000"/>
                </a:solidFill>
                <a:latin typeface="Arial (Body)"/>
                <a:ea typeface="+mn-ea"/>
                <a:cs typeface="+mn-cs"/>
              </a:rPr>
              <a:t>E-sports, Twitch.tv</a:t>
            </a:r>
          </a:p>
        </p:txBody>
      </p:sp>
    </p:spTree>
    <p:extLst>
      <p:ext uri="{BB962C8B-B14F-4D97-AF65-F5344CB8AC3E}">
        <p14:creationId xmlns:p14="http://schemas.microsoft.com/office/powerpoint/2010/main" val="1001461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altLang="en-US" kern="1200" dirty="0" smtClean="0">
                <a:latin typeface="Times New Roman" panose="02020603050405020304" pitchFamily="18" charset="0"/>
                <a:ea typeface="+mj-ea"/>
                <a:cs typeface="Times New Roman" panose="02020603050405020304" pitchFamily="18" charset="0"/>
              </a:rPr>
              <a:t>Trends in Online Content </a:t>
            </a:r>
            <a:r>
              <a:rPr lang="en-US" altLang="en-US"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Mobile platform accelerates the transition to digital content</a:t>
            </a:r>
          </a:p>
          <a:p>
            <a:pPr marL="255651" lvl="0" indent="-255651">
              <a:spcAft>
                <a:spcPct val="0"/>
              </a:spcAft>
              <a:buSzPts val="2400"/>
              <a:tabLst/>
            </a:pPr>
            <a:r>
              <a:rPr lang="en-US" sz="2400" kern="1200" dirty="0">
                <a:solidFill>
                  <a:srgbClr val="000000"/>
                </a:solidFill>
                <a:latin typeface="Arial (Body)"/>
                <a:ea typeface="+mn-ea"/>
                <a:cs typeface="+mn-cs"/>
              </a:rPr>
              <a:t>Tech companies become significant players in content production business</a:t>
            </a:r>
          </a:p>
          <a:p>
            <a:pPr marL="255651" lvl="0" indent="-255651">
              <a:spcAft>
                <a:spcPct val="0"/>
              </a:spcAft>
              <a:buSzPts val="2400"/>
              <a:tabLst/>
            </a:pPr>
            <a:r>
              <a:rPr lang="en-US" sz="2400" kern="1200" dirty="0">
                <a:solidFill>
                  <a:srgbClr val="000000"/>
                </a:solidFill>
                <a:latin typeface="Arial (Body)"/>
                <a:ea typeface="+mn-ea"/>
                <a:cs typeface="+mn-cs"/>
              </a:rPr>
              <a:t>Continued growth of number of Americans who watch digital video and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V online</a:t>
            </a:r>
            <a:endParaRPr lang="en-US" sz="2400" kern="1200" dirty="0">
              <a:solidFill>
                <a:srgbClr val="000000"/>
              </a:solidFill>
              <a:latin typeface="Arial (Body)"/>
              <a:ea typeface="+mn-ea"/>
              <a:cs typeface="+mn-cs"/>
            </a:endParaRPr>
          </a:p>
          <a:p>
            <a:pPr marL="255651" lvl="0" indent="-255651">
              <a:spcAft>
                <a:spcPct val="0"/>
              </a:spcAft>
              <a:buSzPts val="2400"/>
              <a:tabLst/>
            </a:pPr>
            <a:r>
              <a:rPr lang="pt-BR" sz="2400" kern="1200" dirty="0" smtClean="0">
                <a:solidFill>
                  <a:srgbClr val="000000"/>
                </a:solidFill>
                <a:latin typeface="Arial (Body)"/>
                <a:ea typeface="+mn-ea"/>
                <a:cs typeface="+mn-cs"/>
              </a:rPr>
              <a:t>E-book </a:t>
            </a:r>
            <a:r>
              <a:rPr lang="en-US" sz="2400" kern="1200" dirty="0" smtClean="0">
                <a:solidFill>
                  <a:srgbClr val="000000"/>
                </a:solidFill>
                <a:latin typeface="Arial (Body)"/>
                <a:ea typeface="+mn-ea"/>
                <a:cs typeface="+mn-cs"/>
              </a:rPr>
              <a:t>sales </a:t>
            </a:r>
            <a:r>
              <a:rPr lang="en-US" sz="2400" kern="1200" dirty="0">
                <a:solidFill>
                  <a:srgbClr val="000000"/>
                </a:solidFill>
                <a:latin typeface="Arial (Body)"/>
                <a:ea typeface="+mn-ea"/>
                <a:cs typeface="+mn-cs"/>
              </a:rPr>
              <a:t>growth slows</a:t>
            </a:r>
          </a:p>
          <a:p>
            <a:pPr marL="255651" lvl="0" indent="-255651">
              <a:spcAft>
                <a:spcPct val="0"/>
              </a:spcAft>
              <a:buSzPts val="2400"/>
              <a:tabLst/>
            </a:pPr>
            <a:r>
              <a:rPr lang="en-US" sz="2400" kern="1200" dirty="0">
                <a:solidFill>
                  <a:srgbClr val="000000"/>
                </a:solidFill>
                <a:latin typeface="Arial (Body)"/>
                <a:ea typeface="+mn-ea"/>
                <a:cs typeface="+mn-cs"/>
              </a:rPr>
              <a:t>Digital music sales top physical sales</a:t>
            </a:r>
          </a:p>
          <a:p>
            <a:pPr marL="255651" lvl="0" indent="-255651">
              <a:spcAft>
                <a:spcPct val="0"/>
              </a:spcAft>
              <a:buSzPts val="2400"/>
              <a:tabLst/>
            </a:pPr>
            <a:r>
              <a:rPr lang="en-US" sz="2400" kern="1200" dirty="0">
                <a:solidFill>
                  <a:srgbClr val="000000"/>
                </a:solidFill>
                <a:latin typeface="Arial (Body)"/>
                <a:ea typeface="+mn-ea"/>
                <a:cs typeface="+mn-cs"/>
              </a:rPr>
              <a:t>Console games flatten as mobile games soar</a:t>
            </a:r>
          </a:p>
        </p:txBody>
      </p:sp>
    </p:spTree>
    <p:extLst>
      <p:ext uri="{BB962C8B-B14F-4D97-AF65-F5344CB8AC3E}">
        <p14:creationId xmlns:p14="http://schemas.microsoft.com/office/powerpoint/2010/main" val="853113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10.20 </a:t>
            </a:r>
            <a:r>
              <a:rPr lang="en-US" kern="1200" dirty="0" smtClean="0">
                <a:latin typeface="Times New Roman" panose="02020603050405020304" pitchFamily="18" charset="0"/>
                <a:ea typeface="+mj-ea"/>
                <a:cs typeface="Times New Roman" panose="02020603050405020304" pitchFamily="18" charset="0"/>
              </a:rPr>
              <a:t>Online Gaming Audience</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bar graph shows projected numbers of different types of online gaming audience in the U S. The x-axis shows years ranging from 20 16 to 20 21. The y-axis shows number of gamers by the millions. Numbers range from zero to 240 million in increments of 20. Four types of gamers are being compared, casual gamers, social gamers, console gamers, and mobile gamers. The data is as follows. In 20 16, there were 110 million casual gamers, 96 million social gamers, 52 million console gamers, and 180 million mobile gamers. In 20 17, there were 116 million casual gamers, 100 million social gamers, 54 million console gamers, and 192 million mobile gamers. In 20 18, there is projected to be 118 million casual gamers, 104 million social gamers, 56 million console gamers, and 204 million mobile gamers. In 20 19, there is projected to be 120 million casual gamers, 110 million social gamers, 58 million console gamers, and 210 million mobile gamers. In 20 20, there is projected to be 122 casual gamers, 116 social gamers, 59 million console gamers, and 216 mobile gamers. In 20 21, there is projected to be 125 million casual gamers, 118 social gamers, 60 million console gamers, and 225 mobile gamers. All figures are approxima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01" y="1556082"/>
            <a:ext cx="6821398" cy="4619300"/>
          </a:xfrm>
          <a:prstGeom prst="rect">
            <a:avLst/>
          </a:prstGeom>
        </p:spPr>
      </p:pic>
    </p:spTree>
    <p:extLst>
      <p:ext uri="{BB962C8B-B14F-4D97-AF65-F5344CB8AC3E}">
        <p14:creationId xmlns:p14="http://schemas.microsoft.com/office/powerpoint/2010/main" val="24020151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a:latin typeface="Times New Roman" panose="02020603050405020304" pitchFamily="18" charset="0"/>
                <a:ea typeface="+mj-ea"/>
                <a:cs typeface="Times New Roman" panose="02020603050405020304" pitchFamily="18" charset="0"/>
              </a:rPr>
              <a:t>Careers in E-Commerce</a:t>
            </a:r>
          </a:p>
        </p:txBody>
      </p:sp>
      <p:sp>
        <p:nvSpPr>
          <p:cNvPr id="3" name="Text Placeholder 2"/>
          <p:cNvSpPr>
            <a:spLocks noGrp="1"/>
          </p:cNvSpPr>
          <p:nvPr>
            <p:ph type="body" idx="1"/>
          </p:nvPr>
        </p:nvSpPr>
        <p:spPr>
          <a:xfrm>
            <a:off x="457200" y="1600200"/>
            <a:ext cx="8229600" cy="223904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Position: Digital Audience Development Specialist</a:t>
            </a:r>
          </a:p>
          <a:p>
            <a:pPr marL="255651" lvl="0" indent="-255651">
              <a:spcAft>
                <a:spcPct val="0"/>
              </a:spcAft>
              <a:buSzPts val="2400"/>
              <a:tabLst/>
            </a:pPr>
            <a:r>
              <a:rPr lang="en-US" sz="2400" kern="1200" dirty="0">
                <a:solidFill>
                  <a:srgbClr val="000000"/>
                </a:solidFill>
                <a:latin typeface="Arial (Body)"/>
                <a:ea typeface="+mn-ea"/>
                <a:cs typeface="+mn-cs"/>
              </a:rPr>
              <a:t>Qualification/Skills</a:t>
            </a:r>
          </a:p>
          <a:p>
            <a:pPr marL="255651" lvl="0" indent="-255651">
              <a:spcAft>
                <a:spcPct val="0"/>
              </a:spcAft>
              <a:buSzPts val="2400"/>
              <a:tabLst/>
            </a:pPr>
            <a:r>
              <a:rPr lang="en-US" sz="2400" kern="1200" dirty="0">
                <a:solidFill>
                  <a:srgbClr val="000000"/>
                </a:solidFill>
                <a:latin typeface="Arial (Body)"/>
                <a:ea typeface="+mn-ea"/>
                <a:cs typeface="+mn-cs"/>
              </a:rPr>
              <a:t>Preparing for the Interview</a:t>
            </a:r>
          </a:p>
          <a:p>
            <a:pPr marL="255651" lvl="0" indent="-255651">
              <a:spcAft>
                <a:spcPct val="0"/>
              </a:spcAft>
              <a:buSzPts val="2400"/>
              <a:tabLst/>
            </a:pPr>
            <a:r>
              <a:rPr lang="en-US" sz="2400" kern="1200" dirty="0">
                <a:solidFill>
                  <a:srgbClr val="000000"/>
                </a:solidFill>
                <a:latin typeface="Arial (Body)"/>
                <a:ea typeface="+mn-ea"/>
                <a:cs typeface="+mn-cs"/>
              </a:rPr>
              <a:t>Possible Interview Questions</a:t>
            </a:r>
          </a:p>
        </p:txBody>
      </p:sp>
    </p:spTree>
    <p:extLst>
      <p:ext uri="{BB962C8B-B14F-4D97-AF65-F5344CB8AC3E}">
        <p14:creationId xmlns:p14="http://schemas.microsoft.com/office/powerpoint/2010/main" val="10400040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noAutofit/>
          </a:bodyPr>
          <a:lstStyle/>
          <a:p>
            <a:r>
              <a:rPr lang="en-US" dirty="0" smtClean="0">
                <a:latin typeface="Times New Roman" panose="02020603050405020304" pitchFamily="18" charset="0"/>
              </a:rPr>
              <a:t>Copyright</a:t>
            </a:r>
            <a:endParaRPr lang="en-US" sz="2000" b="0"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altLang="en-US" kern="1200" smtClean="0">
                <a:latin typeface="Times New Roman" panose="02020603050405020304" pitchFamily="18" charset="0"/>
                <a:ea typeface="+mj-ea"/>
                <a:cs typeface="Times New Roman" panose="02020603050405020304" pitchFamily="18" charset="0"/>
              </a:rPr>
              <a:t>Trends in Online Content </a:t>
            </a:r>
            <a:r>
              <a:rPr lang="en-US" altLang="en-US" sz="2000" b="0" kern="120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97770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Netflix the largest consumer of bandwidth</a:t>
            </a:r>
          </a:p>
          <a:p>
            <a:pPr marL="255651" lvl="0" indent="-255651">
              <a:spcAft>
                <a:spcPct val="0"/>
              </a:spcAft>
              <a:buSzPts val="2400"/>
              <a:tabLst/>
            </a:pPr>
            <a:r>
              <a:rPr lang="en-US" sz="2400" kern="1200" dirty="0">
                <a:solidFill>
                  <a:srgbClr val="000000"/>
                </a:solidFill>
                <a:latin typeface="Arial (Body)"/>
                <a:ea typeface="+mn-ea"/>
                <a:cs typeface="+mn-cs"/>
              </a:rPr>
              <a:t>Cloud storage serves huge market for mobile device content</a:t>
            </a:r>
          </a:p>
          <a:p>
            <a:pPr marL="255651" lvl="0" indent="-255651">
              <a:spcAft>
                <a:spcPct val="0"/>
              </a:spcAft>
              <a:buSzPts val="2400"/>
              <a:tabLst/>
            </a:pPr>
            <a:r>
              <a:rPr lang="en-US" sz="2400" kern="1200" dirty="0">
                <a:solidFill>
                  <a:srgbClr val="000000"/>
                </a:solidFill>
                <a:latin typeface="Arial (Body)"/>
                <a:ea typeface="+mn-ea"/>
                <a:cs typeface="+mn-cs"/>
              </a:rPr>
              <a:t>Conflict continues over net neutrality rules</a:t>
            </a:r>
          </a:p>
          <a:p>
            <a:pPr marL="255651" lvl="0" indent="-255651">
              <a:spcAft>
                <a:spcPct val="0"/>
              </a:spcAft>
              <a:buSzPts val="2400"/>
              <a:tabLst/>
            </a:pPr>
            <a:r>
              <a:rPr lang="en-US" sz="2400" kern="1200" dirty="0">
                <a:solidFill>
                  <a:srgbClr val="000000"/>
                </a:solidFill>
                <a:latin typeface="Arial (Body)"/>
                <a:ea typeface="+mn-ea"/>
                <a:cs typeface="+mn-cs"/>
              </a:rPr>
              <a:t>Time spent with digital media exceeds time spent with television</a:t>
            </a:r>
          </a:p>
        </p:txBody>
      </p:sp>
    </p:spTree>
    <p:extLst>
      <p:ext uri="{BB962C8B-B14F-4D97-AF65-F5344CB8AC3E}">
        <p14:creationId xmlns:p14="http://schemas.microsoft.com/office/powerpoint/2010/main" val="1414258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Content Audience and Market</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046684"/>
          </a:xfrm>
        </p:spPr>
        <p:txBody>
          <a:bodyPr wrap="square" lIns="91425" tIns="91425" rIns="91425" bIns="91425">
            <a:noAutofit/>
          </a:bodyPr>
          <a:lstStyle/>
          <a:p>
            <a:pPr marL="255651" lvl="0" indent="-255651">
              <a:spcAft>
                <a:spcPct val="0"/>
              </a:spcAft>
              <a:buSzPts val="2400"/>
              <a:tabLst/>
            </a:pPr>
            <a:r>
              <a:rPr lang="en-US" altLang="en-US" sz="2400" kern="1200" dirty="0">
                <a:solidFill>
                  <a:schemeClr val="tx1"/>
                </a:solidFill>
                <a:latin typeface="Arial (Body)"/>
                <a:ea typeface="+mn-ea"/>
                <a:cs typeface="+mn-cs"/>
              </a:rPr>
              <a:t>Average American adult spends 4,400 </a:t>
            </a:r>
            <a:r>
              <a:rPr lang="en-US" altLang="en-US" sz="2400" kern="1200" dirty="0" smtClean="0">
                <a:solidFill>
                  <a:schemeClr val="tx1"/>
                </a:solidFill>
                <a:latin typeface="Arial (Body)"/>
                <a:ea typeface="+mn-ea"/>
                <a:cs typeface="+mn-cs"/>
              </a:rPr>
              <a:t>h</a:t>
            </a:r>
            <a:r>
              <a:rPr lang="en-US" altLang="en-US" sz="100" kern="1200" dirty="0" smtClean="0">
                <a:solidFill>
                  <a:schemeClr val="bg1"/>
                </a:solidFill>
                <a:latin typeface="Arial (Body)"/>
                <a:ea typeface="+mn-ea"/>
                <a:cs typeface="+mn-cs"/>
              </a:rPr>
              <a:t>our</a:t>
            </a:r>
            <a:r>
              <a:rPr lang="en-US" altLang="en-US" sz="2400" kern="1200" dirty="0" smtClean="0">
                <a:solidFill>
                  <a:schemeClr val="tx1"/>
                </a:solidFill>
                <a:latin typeface="Arial (Body)"/>
                <a:ea typeface="+mn-ea"/>
                <a:cs typeface="+mn-cs"/>
              </a:rPr>
              <a:t>s/y</a:t>
            </a:r>
            <a:r>
              <a:rPr lang="en-US" altLang="en-US" sz="100" kern="1200" dirty="0" smtClean="0">
                <a:solidFill>
                  <a:schemeClr val="bg1"/>
                </a:solidFill>
                <a:latin typeface="Arial (Body)"/>
                <a:ea typeface="+mn-ea"/>
                <a:cs typeface="+mn-cs"/>
              </a:rPr>
              <a:t>ea</a:t>
            </a:r>
            <a:r>
              <a:rPr lang="en-US" altLang="en-US" sz="2400" kern="1200" dirty="0" smtClean="0">
                <a:solidFill>
                  <a:schemeClr val="tx1"/>
                </a:solidFill>
                <a:latin typeface="Arial (Body)"/>
                <a:ea typeface="+mn-ea"/>
                <a:cs typeface="+mn-cs"/>
              </a:rPr>
              <a:t>r </a:t>
            </a:r>
            <a:r>
              <a:rPr lang="en-US" altLang="en-US" sz="2400" kern="1200" dirty="0">
                <a:solidFill>
                  <a:schemeClr val="tx1"/>
                </a:solidFill>
                <a:latin typeface="Arial (Body)"/>
                <a:ea typeface="+mn-ea"/>
                <a:cs typeface="+mn-cs"/>
              </a:rPr>
              <a:t>consuming various media</a:t>
            </a:r>
          </a:p>
          <a:p>
            <a:pPr marL="255651" lvl="0" indent="-255651">
              <a:spcAft>
                <a:spcPct val="0"/>
              </a:spcAft>
              <a:buSzPts val="2400"/>
              <a:tabLst/>
            </a:pPr>
            <a:r>
              <a:rPr lang="en-US" altLang="en-US" sz="2400" kern="1200" dirty="0">
                <a:solidFill>
                  <a:schemeClr val="tx1"/>
                </a:solidFill>
                <a:latin typeface="Arial (Body)"/>
                <a:ea typeface="+mn-ea"/>
                <a:cs typeface="+mn-cs"/>
              </a:rPr>
              <a:t>Over 50% </a:t>
            </a:r>
            <a:r>
              <a:rPr lang="en-US" altLang="en-US" sz="2400" kern="1200" dirty="0" smtClean="0">
                <a:solidFill>
                  <a:schemeClr val="tx1"/>
                </a:solidFill>
                <a:latin typeface="Arial (Body)"/>
                <a:ea typeface="+mn-ea"/>
                <a:cs typeface="+mn-cs"/>
              </a:rPr>
              <a:t>U.S. </a:t>
            </a:r>
            <a:r>
              <a:rPr lang="en-US" altLang="en-US" sz="2400" kern="1200" dirty="0">
                <a:solidFill>
                  <a:schemeClr val="tx1"/>
                </a:solidFill>
                <a:latin typeface="Arial (Body)"/>
                <a:ea typeface="+mn-ea"/>
                <a:cs typeface="+mn-cs"/>
              </a:rPr>
              <a:t>population watches </a:t>
            </a:r>
            <a:r>
              <a:rPr lang="en-US" altLang="en-US" sz="2400" kern="1200" dirty="0" smtClean="0">
                <a:solidFill>
                  <a:schemeClr val="tx1"/>
                </a:solidFill>
                <a:latin typeface="Arial (Body)"/>
                <a:ea typeface="+mn-ea"/>
                <a:cs typeface="+mn-cs"/>
              </a:rPr>
              <a:t>T</a:t>
            </a:r>
            <a:r>
              <a:rPr lang="en-US" altLang="en-US" sz="100" kern="1200" dirty="0" smtClean="0">
                <a:solidFill>
                  <a:schemeClr val="tx1"/>
                </a:solidFill>
                <a:latin typeface="Arial (Body)"/>
                <a:ea typeface="+mn-ea"/>
                <a:cs typeface="+mn-cs"/>
              </a:rPr>
              <a:t> </a:t>
            </a:r>
            <a:r>
              <a:rPr lang="en-US" altLang="en-US" sz="2400" kern="1200" dirty="0" smtClean="0">
                <a:solidFill>
                  <a:schemeClr val="tx1"/>
                </a:solidFill>
                <a:latin typeface="Arial (Body)"/>
                <a:ea typeface="+mn-ea"/>
                <a:cs typeface="+mn-cs"/>
              </a:rPr>
              <a:t>V online</a:t>
            </a:r>
            <a:endParaRPr lang="en-US" altLang="en-US" sz="2400" kern="1200" dirty="0">
              <a:solidFill>
                <a:schemeClr val="tx1"/>
              </a:solidFill>
              <a:latin typeface="Arial (Body)"/>
              <a:ea typeface="+mn-ea"/>
              <a:cs typeface="+mn-cs"/>
            </a:endParaRPr>
          </a:p>
          <a:p>
            <a:pPr marL="255651" lvl="0" indent="-255651">
              <a:spcAft>
                <a:spcPct val="0"/>
              </a:spcAft>
              <a:buSzPts val="2400"/>
              <a:tabLst/>
            </a:pPr>
            <a:r>
              <a:rPr lang="en-US" altLang="en-US" sz="2400" kern="1200" dirty="0">
                <a:solidFill>
                  <a:schemeClr val="tx1"/>
                </a:solidFill>
                <a:latin typeface="Arial (Body)"/>
                <a:ea typeface="+mn-ea"/>
                <a:cs typeface="+mn-cs"/>
              </a:rPr>
              <a:t>Desktop and mobile use: 5.8 </a:t>
            </a:r>
            <a:r>
              <a:rPr lang="en-US" altLang="en-US" sz="2400" kern="1200" dirty="0" smtClean="0">
                <a:solidFill>
                  <a:schemeClr val="tx1"/>
                </a:solidFill>
                <a:latin typeface="Arial (Body)"/>
                <a:ea typeface="+mn-ea"/>
                <a:cs typeface="+mn-cs"/>
              </a:rPr>
              <a:t>hours/day</a:t>
            </a:r>
            <a:endParaRPr lang="en-US" altLang="en-US" sz="2400" kern="1200" dirty="0">
              <a:solidFill>
                <a:schemeClr val="tx1"/>
              </a:solidFill>
              <a:latin typeface="Arial (Body)"/>
              <a:ea typeface="+mn-ea"/>
              <a:cs typeface="+mn-cs"/>
            </a:endParaRPr>
          </a:p>
        </p:txBody>
      </p:sp>
    </p:spTree>
    <p:extLst>
      <p:ext uri="{BB962C8B-B14F-4D97-AF65-F5344CB8AC3E}">
        <p14:creationId xmlns:p14="http://schemas.microsoft.com/office/powerpoint/2010/main" val="4008322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10.1 </a:t>
            </a:r>
            <a:r>
              <a:rPr lang="en-US" kern="1200" dirty="0" smtClean="0">
                <a:latin typeface="Times New Roman" panose="02020603050405020304" pitchFamily="18" charset="0"/>
                <a:ea typeface="+mj-ea"/>
                <a:cs typeface="Times New Roman" panose="02020603050405020304" pitchFamily="18" charset="0"/>
              </a:rPr>
              <a:t>Annual Media Consumption in the United States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bar graph shows hours spent per year by an American on various media channels, for the year 2016. The x-axis shows different media channels, and the y-axis shows hours per year, ranging from 0 to 2500 in increments of 500. Bars on the graph represent the hours spent per year on each media channel as follows. Digital, 2117 hours, which is split between Mobile at 1179, Desktop at 895, and Other at 168. T V, 1482 hours. Radio, 522 hours. Other, 168 hours. Newspaper, 84 hours. Magazines, 66 hou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44" y="1613681"/>
            <a:ext cx="6864113" cy="4476810"/>
          </a:xfrm>
          <a:prstGeom prst="rect">
            <a:avLst/>
          </a:prstGeom>
        </p:spPr>
      </p:pic>
    </p:spTree>
    <p:extLst>
      <p:ext uri="{BB962C8B-B14F-4D97-AF65-F5344CB8AC3E}">
        <p14:creationId xmlns:p14="http://schemas.microsoft.com/office/powerpoint/2010/main" val="259912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Insight on Society: Are Millennials Really All That Different?</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077735"/>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What are some of the defining socioeconomic and behavioral patterns of Millennials?</a:t>
            </a:r>
          </a:p>
          <a:p>
            <a:pPr marL="741553" lvl="1" indent="-284353">
              <a:spcAft>
                <a:spcPct val="0"/>
              </a:spcAft>
              <a:buSzPts val="2400"/>
              <a:defRPr/>
            </a:pPr>
            <a:r>
              <a:rPr lang="en-US" sz="2400" kern="1200" dirty="0">
                <a:solidFill>
                  <a:srgbClr val="000000"/>
                </a:solidFill>
                <a:latin typeface="Arial (Body)"/>
                <a:ea typeface="+mn-ea"/>
                <a:cs typeface="+mn-cs"/>
              </a:rPr>
              <a:t>In what ways does the hard evidence about Millennials not fit stereotypes about them?</a:t>
            </a:r>
          </a:p>
          <a:p>
            <a:pPr marL="741553" lvl="1" indent="-284353">
              <a:spcAft>
                <a:spcPct val="0"/>
              </a:spcAft>
              <a:buSzPts val="2400"/>
              <a:defRPr/>
            </a:pPr>
            <a:r>
              <a:rPr lang="en-US" sz="2400" kern="1200" dirty="0">
                <a:solidFill>
                  <a:srgbClr val="000000"/>
                </a:solidFill>
                <a:latin typeface="Arial (Body)"/>
                <a:ea typeface="+mn-ea"/>
                <a:cs typeface="+mn-cs"/>
              </a:rPr>
              <a:t>Why are Millennials so sought after by advertisers?</a:t>
            </a:r>
          </a:p>
          <a:p>
            <a:pPr marL="741553" lvl="1" indent="-284353">
              <a:spcAft>
                <a:spcPct val="0"/>
              </a:spcAft>
              <a:buSzPts val="2400"/>
              <a:defRPr/>
            </a:pPr>
            <a:r>
              <a:rPr lang="en-US" sz="2400" kern="1200" dirty="0">
                <a:solidFill>
                  <a:srgbClr val="000000"/>
                </a:solidFill>
                <a:latin typeface="Arial (Body)"/>
                <a:ea typeface="+mn-ea"/>
                <a:cs typeface="+mn-cs"/>
              </a:rPr>
              <a:t>Do you self-identify as a Millennial? Why or why not?</a:t>
            </a:r>
          </a:p>
        </p:txBody>
      </p:sp>
    </p:spTree>
    <p:extLst>
      <p:ext uri="{BB962C8B-B14F-4D97-AF65-F5344CB8AC3E}">
        <p14:creationId xmlns:p14="http://schemas.microsoft.com/office/powerpoint/2010/main" val="132341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Internet and Traditional Media</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924121"/>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Arial (Body)"/>
                <a:ea typeface="+mn-ea"/>
                <a:cs typeface="+mn-cs"/>
              </a:rPr>
              <a:t>Cannibalization </a:t>
            </a:r>
            <a:r>
              <a:rPr lang="en-US" altLang="en-US" sz="2200" kern="1200" dirty="0" smtClean="0">
                <a:solidFill>
                  <a:srgbClr val="000000"/>
                </a:solidFill>
                <a:latin typeface="Arial (Body)"/>
                <a:ea typeface="+mn-ea"/>
                <a:cs typeface="+mn-cs"/>
              </a:rPr>
              <a:t>v</a:t>
            </a:r>
            <a:r>
              <a:rPr lang="en-US" altLang="en-US" sz="100" kern="1200" dirty="0" smtClean="0">
                <a:solidFill>
                  <a:schemeClr val="bg1"/>
                </a:solidFill>
                <a:latin typeface="Arial (Body)"/>
                <a:ea typeface="+mn-ea"/>
                <a:cs typeface="+mn-cs"/>
              </a:rPr>
              <a:t>ersu</a:t>
            </a:r>
            <a:r>
              <a:rPr lang="en-US" altLang="en-US" sz="2200" kern="1200" dirty="0" smtClean="0">
                <a:solidFill>
                  <a:srgbClr val="000000"/>
                </a:solidFill>
                <a:latin typeface="Arial (Body)"/>
                <a:ea typeface="+mn-ea"/>
                <a:cs typeface="+mn-cs"/>
              </a:rPr>
              <a:t>s</a:t>
            </a:r>
            <a:r>
              <a:rPr lang="en-US" altLang="en-US" sz="2200" kern="1200" dirty="0">
                <a:solidFill>
                  <a:srgbClr val="000000"/>
                </a:solidFill>
                <a:latin typeface="Arial (Body)"/>
                <a:ea typeface="+mn-ea"/>
                <a:cs typeface="+mn-cs"/>
              </a:rPr>
              <a:t>. complementary</a:t>
            </a:r>
          </a:p>
          <a:p>
            <a:pPr marL="741553" lvl="1" indent="-284353">
              <a:spcAft>
                <a:spcPct val="0"/>
              </a:spcAft>
              <a:buSzPts val="2400"/>
            </a:pPr>
            <a:r>
              <a:rPr lang="en-US" altLang="en-US" sz="2200" kern="1200" dirty="0">
                <a:solidFill>
                  <a:srgbClr val="000000"/>
                </a:solidFill>
                <a:latin typeface="Arial (Body)"/>
                <a:ea typeface="+mn-ea"/>
                <a:cs typeface="+mn-cs"/>
              </a:rPr>
              <a:t>Does time on Internet reduce time spent with other media?</a:t>
            </a:r>
          </a:p>
          <a:p>
            <a:pPr marL="741553" lvl="1" indent="-284353">
              <a:spcAft>
                <a:spcPct val="0"/>
              </a:spcAft>
              <a:buSzPts val="2400"/>
            </a:pPr>
            <a:r>
              <a:rPr lang="en-US" altLang="en-US" sz="2200" kern="1200" dirty="0">
                <a:solidFill>
                  <a:srgbClr val="000000"/>
                </a:solidFill>
                <a:latin typeface="Arial (Body)"/>
                <a:ea typeface="+mn-ea"/>
                <a:cs typeface="+mn-cs"/>
              </a:rPr>
              <a:t>Massive shift of audience to Web, tablets, smartphones</a:t>
            </a:r>
          </a:p>
          <a:p>
            <a:pPr marL="255651" lvl="0" indent="-255651">
              <a:spcAft>
                <a:spcPct val="0"/>
              </a:spcAft>
              <a:buSzPts val="2400"/>
              <a:tabLst/>
            </a:pPr>
            <a:r>
              <a:rPr lang="en-US" altLang="en-US" sz="2200" kern="1200" dirty="0">
                <a:solidFill>
                  <a:srgbClr val="000000"/>
                </a:solidFill>
                <a:latin typeface="Arial (Body)"/>
                <a:ea typeface="+mn-ea"/>
                <a:cs typeface="+mn-cs"/>
              </a:rPr>
              <a:t>Television viewing, music consumption remains strong, reading has increased</a:t>
            </a:r>
          </a:p>
          <a:p>
            <a:pPr marL="255651" lvl="0" indent="-255651">
              <a:spcAft>
                <a:spcPct val="0"/>
              </a:spcAft>
              <a:buSzPts val="2400"/>
              <a:tabLst/>
            </a:pPr>
            <a:r>
              <a:rPr lang="en-US" altLang="en-US" sz="2200" kern="1200" dirty="0">
                <a:solidFill>
                  <a:srgbClr val="000000"/>
                </a:solidFill>
                <a:latin typeface="Arial (Body)"/>
                <a:ea typeface="+mn-ea"/>
                <a:cs typeface="+mn-cs"/>
              </a:rPr>
              <a:t>Impact of </a:t>
            </a:r>
            <a:r>
              <a:rPr lang="en-US" altLang="en-US" sz="2200" kern="1200" dirty="0" smtClean="0">
                <a:solidFill>
                  <a:srgbClr val="000000"/>
                </a:solidFill>
                <a:latin typeface="Arial (Body)"/>
                <a:ea typeface="+mn-ea"/>
                <a:cs typeface="+mn-cs"/>
              </a:rPr>
              <a:t>Internet:</a:t>
            </a:r>
            <a:endParaRPr lang="en-US" altLang="en-US" sz="2200" kern="1200" dirty="0">
              <a:solidFill>
                <a:srgbClr val="000000"/>
              </a:solidFill>
              <a:latin typeface="Arial (Body)"/>
              <a:ea typeface="+mn-ea"/>
              <a:cs typeface="+mn-cs"/>
            </a:endParaRPr>
          </a:p>
          <a:p>
            <a:pPr marL="741553" lvl="1" indent="-284353">
              <a:spcAft>
                <a:spcPct val="0"/>
              </a:spcAft>
              <a:buSzPts val="2400"/>
            </a:pPr>
            <a:r>
              <a:rPr lang="en-US" altLang="en-US" sz="2200" kern="1200" dirty="0">
                <a:solidFill>
                  <a:srgbClr val="000000"/>
                </a:solidFill>
                <a:latin typeface="Arial (Body)"/>
                <a:ea typeface="+mn-ea"/>
                <a:cs typeface="+mn-cs"/>
              </a:rPr>
              <a:t>Increase in total demand for media, including traditional products like books</a:t>
            </a:r>
          </a:p>
          <a:p>
            <a:pPr marL="741553" lvl="1" indent="-284353">
              <a:spcAft>
                <a:spcPct val="0"/>
              </a:spcAft>
              <a:buSzPts val="2400"/>
            </a:pPr>
            <a:r>
              <a:rPr lang="en-US" altLang="en-US" sz="2200" kern="1200" dirty="0">
                <a:solidFill>
                  <a:srgbClr val="000000"/>
                </a:solidFill>
                <a:latin typeface="Arial (Body)"/>
                <a:ea typeface="+mn-ea"/>
                <a:cs typeface="+mn-cs"/>
              </a:rPr>
              <a:t>Physical products replaced by digital</a:t>
            </a:r>
          </a:p>
        </p:txBody>
      </p:sp>
    </p:spTree>
    <p:extLst>
      <p:ext uri="{BB962C8B-B14F-4D97-AF65-F5344CB8AC3E}">
        <p14:creationId xmlns:p14="http://schemas.microsoft.com/office/powerpoint/2010/main" val="4266412061"/>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8589</TotalTime>
  <Words>2026</Words>
  <Application>Microsoft Office PowerPoint</Application>
  <PresentationFormat>On-screen Show (4:3)</PresentationFormat>
  <Paragraphs>272</Paragraphs>
  <Slides>42</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Arial</vt:lpstr>
      <vt:lpstr>Arial (Body)</vt:lpstr>
      <vt:lpstr>Noto Sans Symbols</vt:lpstr>
      <vt:lpstr>Times New Roman</vt:lpstr>
      <vt:lpstr>Verdana</vt:lpstr>
      <vt:lpstr>508 Lecture</vt:lpstr>
      <vt:lpstr>1_508 Lecture</vt:lpstr>
      <vt:lpstr>E-Commerce 2018: Business. Technology. Society</vt:lpstr>
      <vt:lpstr>Learning Objectives</vt:lpstr>
      <vt:lpstr>Cord Cutters and Cord Shavers: The Emerging Internet Broadcast System (I B S)</vt:lpstr>
      <vt:lpstr>Trends in Online Content (1 of 2)</vt:lpstr>
      <vt:lpstr>Trends in Online Content (2 of 2)</vt:lpstr>
      <vt:lpstr>Content Audience and Market</vt:lpstr>
      <vt:lpstr>Figure 10.1 Annual Media Consumption in the United States</vt:lpstr>
      <vt:lpstr>Insight on Society: Are Millennials Really All That Different?</vt:lpstr>
      <vt:lpstr>Internet and Traditional Media</vt:lpstr>
      <vt:lpstr>Figure 10.2 U.S. Media Revenues by Channel</vt:lpstr>
      <vt:lpstr>Digital Content Revenue Models</vt:lpstr>
      <vt:lpstr>Figure 10.3 Online Content Consumption in the United States</vt:lpstr>
      <vt:lpstr>Free or Fee</vt:lpstr>
      <vt:lpstr>Digital Rights Management (D R M)</vt:lpstr>
      <vt:lpstr>Media Industry Structure</vt:lpstr>
      <vt:lpstr>Media Convergence</vt:lpstr>
      <vt:lpstr>Figure 10.5 Convergence and the Transformation of Content: Books</vt:lpstr>
      <vt:lpstr>Online Publishing Industry</vt:lpstr>
      <vt:lpstr>Online Newspapers</vt:lpstr>
      <vt:lpstr>Figure 10.6 Newspaper Revenues 1981–2016</vt:lpstr>
      <vt:lpstr>Figure 10.7 Online Newspaper Models 1995-2017</vt:lpstr>
      <vt:lpstr>Online Newspaper Industry: Strengths and Challenges</vt:lpstr>
      <vt:lpstr>Insight on Business: Vox: Native Digital News</vt:lpstr>
      <vt:lpstr>Magazines Rebound</vt:lpstr>
      <vt:lpstr>E-Books and Online Publishing</vt:lpstr>
      <vt:lpstr>Amazon and Apple: The New Digital Media Ecosystems</vt:lpstr>
      <vt:lpstr>E-Book Business Models</vt:lpstr>
      <vt:lpstr>Challenges of E-Book Platform</vt:lpstr>
      <vt:lpstr>Figure 10.11 E-Book Sales</vt:lpstr>
      <vt:lpstr>Online Entertainment Industry (1 of 2)</vt:lpstr>
      <vt:lpstr>Online Entertainment Industry (2 of 2)</vt:lpstr>
      <vt:lpstr>Figure 10.13 Projected Growth in U.S. Online Entertainment Revenue</vt:lpstr>
      <vt:lpstr>Television</vt:lpstr>
      <vt:lpstr>Feature-Length Movies</vt:lpstr>
      <vt:lpstr>Figure 10.16 Major Online Movie Distributors</vt:lpstr>
      <vt:lpstr>Insight on Technology: Hollywood and the Internet: Let’s Cut a Deal</vt:lpstr>
      <vt:lpstr>Music</vt:lpstr>
      <vt:lpstr>Figure 10.17 U.S. Music Revenues: Digital Versus. Physical</vt:lpstr>
      <vt:lpstr>Games</vt:lpstr>
      <vt:lpstr>Figure 10.20 Online Gaming Audience</vt:lpstr>
      <vt:lpstr>Careers in E-Commerce</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2018: Business. Technology. Society, 14e</dc:title>
  <dc:subject>Business</dc:subject>
  <dc:creator>Laudon/Traver</dc:creator>
  <cp:keywords>E-Commerce 2018</cp:keywords>
  <cp:lastModifiedBy>Prabhu K</cp:lastModifiedBy>
  <cp:revision>950</cp:revision>
  <dcterms:modified xsi:type="dcterms:W3CDTF">2018-01-27T10:02:24Z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